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76" r:id="rId6"/>
    <p:sldId id="261" r:id="rId7"/>
    <p:sldId id="262" r:id="rId8"/>
    <p:sldId id="272" r:id="rId9"/>
    <p:sldId id="263" r:id="rId10"/>
    <p:sldId id="264" r:id="rId11"/>
    <p:sldId id="268" r:id="rId12"/>
    <p:sldId id="269" r:id="rId13"/>
    <p:sldId id="270" r:id="rId14"/>
    <p:sldId id="279" r:id="rId15"/>
    <p:sldId id="280" r:id="rId16"/>
    <p:sldId id="283" r:id="rId17"/>
    <p:sldId id="284" r:id="rId18"/>
    <p:sldId id="281" r:id="rId19"/>
    <p:sldId id="282" r:id="rId20"/>
    <p:sldId id="265" r:id="rId21"/>
    <p:sldId id="285" r:id="rId22"/>
    <p:sldId id="266" r:id="rId23"/>
    <p:sldId id="277" r:id="rId24"/>
    <p:sldId id="271" r:id="rId25"/>
    <p:sldId id="267" r:id="rId26"/>
    <p:sldId id="257" r:id="rId2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81ED"/>
    <a:srgbClr val="1981FF"/>
    <a:srgbClr val="0E9DFE"/>
    <a:srgbClr val="3F96FF"/>
    <a:srgbClr val="6CADFF"/>
    <a:srgbClr val="5B79FB"/>
    <a:srgbClr val="477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9" autoAdjust="0"/>
    <p:restoredTop sz="94660"/>
  </p:normalViewPr>
  <p:slideViewPr>
    <p:cSldViewPr>
      <p:cViewPr varScale="1">
        <p:scale>
          <a:sx n="67" d="100"/>
          <a:sy n="67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762000"/>
            <a:ext cx="7086600" cy="1295400"/>
          </a:xfrm>
        </p:spPr>
        <p:txBody>
          <a:bodyPr/>
          <a:lstStyle>
            <a:lvl1pPr>
              <a:defRPr sz="4800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2209800"/>
            <a:ext cx="6629400" cy="1371600"/>
          </a:xfrm>
        </p:spPr>
        <p:txBody>
          <a:bodyPr/>
          <a:lstStyle>
            <a:lvl1pPr marL="0" indent="0">
              <a:buFontTx/>
              <a:buNone/>
              <a:defRPr sz="3600"/>
            </a:lvl1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48000" y="6248400"/>
            <a:ext cx="3048000" cy="457200"/>
          </a:xfr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324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3400" y="1752600"/>
            <a:ext cx="3962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962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53200" y="419100"/>
            <a:ext cx="2057400" cy="56769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81000" y="419100"/>
            <a:ext cx="6019800" cy="56769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419100"/>
            <a:ext cx="411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752600"/>
            <a:ext cx="8077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4008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000"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2012/9/23</a:t>
            </a:fld>
            <a:endParaRPr kumimoji="1" lang="ja-JP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67000" y="6400800"/>
            <a:ext cx="3733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000"/>
            </a:lvl1pPr>
          </a:lstStyle>
          <a:p>
            <a:endParaRPr kumimoji="1" lang="ja-JP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4008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000"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ＭＳ Ｐゴシック" charset="-128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5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18" Type="http://schemas.openxmlformats.org/officeDocument/2006/relationships/image" Target="../media/image5.gif"/><Relationship Id="rId3" Type="http://schemas.openxmlformats.org/officeDocument/2006/relationships/image" Target="../media/image6.wmf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4.gif"/><Relationship Id="rId2" Type="http://schemas.openxmlformats.org/officeDocument/2006/relationships/image" Target="../media/image10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wmf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99592" y="908720"/>
            <a:ext cx="7086600" cy="1295400"/>
          </a:xfrm>
        </p:spPr>
        <p:txBody>
          <a:bodyPr>
            <a:normAutofit fontScale="90000"/>
          </a:bodyPr>
          <a:lstStyle/>
          <a:p>
            <a:r>
              <a:rPr lang="en-US" altLang="ja-JP" dirty="0" err="1" smtClean="0"/>
              <a:t>Arduino</a:t>
            </a:r>
            <a:r>
              <a:rPr lang="ja-JP" altLang="ja-JP" dirty="0" smtClean="0"/>
              <a:t>と</a:t>
            </a:r>
            <a:r>
              <a:rPr lang="en-US" altLang="ja-JP" dirty="0" smtClean="0"/>
              <a:t>Android</a:t>
            </a:r>
            <a:r>
              <a:rPr lang="ja-JP" altLang="ja-JP" dirty="0" smtClean="0"/>
              <a:t>と</a:t>
            </a:r>
            <a:r>
              <a:rPr lang="en-US" altLang="ja-JP" dirty="0" smtClean="0"/>
              <a:t>Wiki</a:t>
            </a:r>
            <a:r>
              <a:rPr lang="ja-JP" altLang="ja-JP" dirty="0" smtClean="0"/>
              <a:t>を使ったセンサネットワークシステム</a:t>
            </a:r>
            <a:r>
              <a:rPr lang="ja-JP" altLang="ja-JP" b="1" dirty="0" smtClean="0"/>
              <a:t/>
            </a:r>
            <a:br>
              <a:rPr lang="ja-JP" altLang="ja-JP" b="1" dirty="0" smtClean="0"/>
            </a:b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ja-JP" altLang="ja-JP" dirty="0" smtClean="0"/>
              <a:t>山之上卓　　小田謙太郎　下園幸一</a:t>
            </a:r>
          </a:p>
          <a:p>
            <a:pPr algn="ctr"/>
            <a:r>
              <a:rPr lang="ja-JP" altLang="en-US" dirty="0" smtClean="0"/>
              <a:t>鹿児島大学</a:t>
            </a:r>
            <a:endParaRPr lang="ja-JP" altLang="ja-JP" dirty="0" smtClean="0"/>
          </a:p>
        </p:txBody>
      </p:sp>
      <p:grpSp>
        <p:nvGrpSpPr>
          <p:cNvPr id="26" name="グループ化 25"/>
          <p:cNvGrpSpPr/>
          <p:nvPr/>
        </p:nvGrpSpPr>
        <p:grpSpPr>
          <a:xfrm>
            <a:off x="2195736" y="5013176"/>
            <a:ext cx="4464496" cy="1844824"/>
            <a:chOff x="467544" y="1988840"/>
            <a:chExt cx="8064896" cy="3888432"/>
          </a:xfrm>
        </p:grpSpPr>
        <p:sp>
          <p:nvSpPr>
            <p:cNvPr id="27" name="円/楕円 26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28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29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30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dirty="0" smtClean="0"/>
              <a:t>目次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z="2800" dirty="0" smtClean="0"/>
              <a:t>はじめに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システム概要</a:t>
            </a:r>
            <a:endParaRPr lang="en-US" altLang="ja-JP" sz="2800" dirty="0" smtClean="0"/>
          </a:p>
          <a:p>
            <a:r>
              <a:rPr lang="ja-JP" altLang="ja-JP" sz="2800" dirty="0" smtClean="0"/>
              <a:t>遠隔システムの詳細</a:t>
            </a:r>
            <a:endParaRPr lang="en-US" altLang="ja-JP" sz="2800" dirty="0" smtClean="0"/>
          </a:p>
          <a:p>
            <a:r>
              <a:rPr lang="en-US" altLang="ja-JP" sz="2800" dirty="0" smtClean="0"/>
              <a:t>Wiki </a:t>
            </a:r>
            <a:r>
              <a:rPr lang="ja-JP" altLang="ja-JP" sz="2800" dirty="0" smtClean="0"/>
              <a:t>ページに書くコマンド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利用例</a:t>
            </a:r>
            <a:endParaRPr lang="en-US" altLang="ja-JP" sz="2800" dirty="0" smtClean="0"/>
          </a:p>
          <a:p>
            <a:r>
              <a:rPr lang="ja-JP" altLang="en-US" sz="2800" dirty="0" smtClean="0"/>
              <a:t>関連研究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おわりに</a:t>
            </a:r>
            <a:endParaRPr kumimoji="1" lang="ja-JP" altLang="en-US" sz="2800" dirty="0"/>
          </a:p>
        </p:txBody>
      </p:sp>
      <p:grpSp>
        <p:nvGrpSpPr>
          <p:cNvPr id="14" name="グループ化 13"/>
          <p:cNvGrpSpPr/>
          <p:nvPr/>
        </p:nvGrpSpPr>
        <p:grpSpPr>
          <a:xfrm>
            <a:off x="72008" y="5517232"/>
            <a:ext cx="2915816" cy="1152128"/>
            <a:chOff x="467544" y="1988840"/>
            <a:chExt cx="8064896" cy="3888432"/>
          </a:xfrm>
        </p:grpSpPr>
        <p:sp>
          <p:nvSpPr>
            <p:cNvPr id="15" name="円/楕円 14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6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17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18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dirty="0" smtClean="0"/>
              <a:t>はじめに</a:t>
            </a:r>
            <a:endParaRPr kumimoji="1" lang="ja-JP" altLang="en-US" dirty="0"/>
          </a:p>
        </p:txBody>
      </p:sp>
      <p:grpSp>
        <p:nvGrpSpPr>
          <p:cNvPr id="60" name="グループ化 59"/>
          <p:cNvGrpSpPr/>
          <p:nvPr/>
        </p:nvGrpSpPr>
        <p:grpSpPr>
          <a:xfrm>
            <a:off x="5004047" y="1412776"/>
            <a:ext cx="4032449" cy="4824536"/>
            <a:chOff x="404664" y="323528"/>
            <a:chExt cx="5980905" cy="8568380"/>
          </a:xfrm>
        </p:grpSpPr>
        <p:sp>
          <p:nvSpPr>
            <p:cNvPr id="4" name="Cloud"/>
            <p:cNvSpPr>
              <a:spLocks noChangeAspect="1" noEditPoints="1" noChangeArrowheads="1"/>
            </p:cNvSpPr>
            <p:nvPr/>
          </p:nvSpPr>
          <p:spPr bwMode="auto">
            <a:xfrm>
              <a:off x="1196752" y="827584"/>
              <a:ext cx="3528392" cy="2566529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 dirty="0"/>
            </a:p>
          </p:txBody>
        </p:sp>
        <p:sp>
          <p:nvSpPr>
            <p:cNvPr id="5" name="下矢印 4"/>
            <p:cNvSpPr/>
            <p:nvPr/>
          </p:nvSpPr>
          <p:spPr>
            <a:xfrm>
              <a:off x="2492896" y="3707904"/>
              <a:ext cx="936104" cy="86409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81128" y="323528"/>
              <a:ext cx="1084361" cy="1107371"/>
            </a:xfrm>
            <a:prstGeom prst="rect">
              <a:avLst/>
            </a:prstGeom>
            <a:noFill/>
          </p:spPr>
        </p:pic>
        <p:pic>
          <p:nvPicPr>
            <p:cNvPr id="7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01208" y="2339752"/>
              <a:ext cx="1084361" cy="1107371"/>
            </a:xfrm>
            <a:prstGeom prst="rect">
              <a:avLst/>
            </a:prstGeom>
            <a:noFill/>
          </p:spPr>
        </p:pic>
        <p:pic>
          <p:nvPicPr>
            <p:cNvPr id="8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6672" y="323528"/>
              <a:ext cx="864096" cy="882432"/>
            </a:xfrm>
            <a:prstGeom prst="rect">
              <a:avLst/>
            </a:prstGeom>
            <a:noFill/>
          </p:spPr>
        </p:pic>
        <p:pic>
          <p:nvPicPr>
            <p:cNvPr id="9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6672" y="2843808"/>
              <a:ext cx="1084361" cy="1107371"/>
            </a:xfrm>
            <a:prstGeom prst="rect">
              <a:avLst/>
            </a:prstGeom>
            <a:noFill/>
          </p:spPr>
        </p:pic>
        <p:sp>
          <p:nvSpPr>
            <p:cNvPr id="10" name="左右矢印 9"/>
            <p:cNvSpPr/>
            <p:nvPr/>
          </p:nvSpPr>
          <p:spPr>
            <a:xfrm>
              <a:off x="2492896" y="1547664"/>
              <a:ext cx="936104" cy="144016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左右矢印 10"/>
            <p:cNvSpPr/>
            <p:nvPr/>
          </p:nvSpPr>
          <p:spPr>
            <a:xfrm>
              <a:off x="2492896" y="2483768"/>
              <a:ext cx="720080" cy="144016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上下矢印 11"/>
            <p:cNvSpPr/>
            <p:nvPr/>
          </p:nvSpPr>
          <p:spPr>
            <a:xfrm>
              <a:off x="2060848" y="1979712"/>
              <a:ext cx="144016" cy="216024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" name="上下矢印 12"/>
            <p:cNvSpPr/>
            <p:nvPr/>
          </p:nvSpPr>
          <p:spPr>
            <a:xfrm>
              <a:off x="3789040" y="1835696"/>
              <a:ext cx="144016" cy="432048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Cloud"/>
            <p:cNvSpPr>
              <a:spLocks noChangeAspect="1" noEditPoints="1" noChangeArrowheads="1"/>
            </p:cNvSpPr>
            <p:nvPr/>
          </p:nvSpPr>
          <p:spPr bwMode="auto">
            <a:xfrm>
              <a:off x="1340768" y="5724128"/>
              <a:ext cx="3365816" cy="2448272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pic>
          <p:nvPicPr>
            <p:cNvPr id="15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69160" y="5220072"/>
              <a:ext cx="1084361" cy="1107371"/>
            </a:xfrm>
            <a:prstGeom prst="rect">
              <a:avLst/>
            </a:prstGeom>
            <a:noFill/>
          </p:spPr>
        </p:pic>
        <p:pic>
          <p:nvPicPr>
            <p:cNvPr id="16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29200" y="6804248"/>
              <a:ext cx="1084361" cy="1107371"/>
            </a:xfrm>
            <a:prstGeom prst="rect">
              <a:avLst/>
            </a:prstGeom>
            <a:noFill/>
          </p:spPr>
        </p:pic>
        <p:pic>
          <p:nvPicPr>
            <p:cNvPr id="17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20688" y="5220072"/>
              <a:ext cx="864096" cy="882432"/>
            </a:xfrm>
            <a:prstGeom prst="rect">
              <a:avLst/>
            </a:prstGeom>
            <a:noFill/>
          </p:spPr>
        </p:pic>
        <p:pic>
          <p:nvPicPr>
            <p:cNvPr id="18" name="Picture 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20688" y="7740352"/>
              <a:ext cx="1084361" cy="1107371"/>
            </a:xfrm>
            <a:prstGeom prst="rect">
              <a:avLst/>
            </a:prstGeom>
            <a:noFill/>
          </p:spPr>
        </p:pic>
        <p:sp>
          <p:nvSpPr>
            <p:cNvPr id="19" name="左右矢印 18"/>
            <p:cNvSpPr/>
            <p:nvPr/>
          </p:nvSpPr>
          <p:spPr>
            <a:xfrm>
              <a:off x="2708920" y="6444208"/>
              <a:ext cx="576064" cy="144016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左右矢印 19"/>
            <p:cNvSpPr/>
            <p:nvPr/>
          </p:nvSpPr>
          <p:spPr>
            <a:xfrm>
              <a:off x="2636912" y="7380312"/>
              <a:ext cx="576064" cy="144016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1" name="上下矢印 20"/>
            <p:cNvSpPr/>
            <p:nvPr/>
          </p:nvSpPr>
          <p:spPr>
            <a:xfrm>
              <a:off x="2204864" y="6876256"/>
              <a:ext cx="144016" cy="216024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上下矢印 21"/>
            <p:cNvSpPr/>
            <p:nvPr/>
          </p:nvSpPr>
          <p:spPr>
            <a:xfrm>
              <a:off x="3645024" y="6804248"/>
              <a:ext cx="144016" cy="216024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23" name="Picture 7" descr="C:\Users\yamanoue\AppData\Local\Microsoft\Windows\Temporary Internet Files\Content.IE5\TG0T07VE\MP900438708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60848" y="4644008"/>
              <a:ext cx="648072" cy="863524"/>
            </a:xfrm>
            <a:prstGeom prst="rect">
              <a:avLst/>
            </a:prstGeom>
            <a:noFill/>
          </p:spPr>
        </p:pic>
        <p:pic>
          <p:nvPicPr>
            <p:cNvPr id="24" name="Picture 7" descr="C:\Users\yamanoue\AppData\Local\Microsoft\Windows\Temporary Internet Files\Content.IE5\TG0T07VE\MP900438708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73016" y="4572000"/>
              <a:ext cx="648072" cy="863524"/>
            </a:xfrm>
            <a:prstGeom prst="rect">
              <a:avLst/>
            </a:prstGeom>
            <a:noFill/>
          </p:spPr>
        </p:pic>
        <p:pic>
          <p:nvPicPr>
            <p:cNvPr id="25" name="Picture 7" descr="C:\Users\yamanoue\AppData\Local\Microsoft\Windows\Temporary Internet Files\Content.IE5\TG0T07VE\MP900438708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33056" y="8028384"/>
              <a:ext cx="648072" cy="863524"/>
            </a:xfrm>
            <a:prstGeom prst="rect">
              <a:avLst/>
            </a:prstGeom>
            <a:noFill/>
          </p:spPr>
        </p:pic>
        <p:pic>
          <p:nvPicPr>
            <p:cNvPr id="26" name="Picture 7" descr="C:\Users\yamanoue\AppData\Local\Microsoft\Windows\Temporary Internet Files\Content.IE5\TG0T07VE\MP900438708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4664" y="6444208"/>
              <a:ext cx="648072" cy="863524"/>
            </a:xfrm>
            <a:prstGeom prst="rect">
              <a:avLst/>
            </a:prstGeom>
            <a:noFill/>
          </p:spPr>
        </p:pic>
        <p:sp>
          <p:nvSpPr>
            <p:cNvPr id="27" name="上下矢印 26"/>
            <p:cNvSpPr/>
            <p:nvPr/>
          </p:nvSpPr>
          <p:spPr>
            <a:xfrm rot="17842413">
              <a:off x="1335491" y="1014191"/>
              <a:ext cx="196574" cy="432048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上下矢印 27"/>
            <p:cNvSpPr/>
            <p:nvPr/>
          </p:nvSpPr>
          <p:spPr>
            <a:xfrm rot="2502770">
              <a:off x="997279" y="2318623"/>
              <a:ext cx="216024" cy="598736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9" name="上下矢印 28"/>
            <p:cNvSpPr/>
            <p:nvPr/>
          </p:nvSpPr>
          <p:spPr>
            <a:xfrm rot="2127928">
              <a:off x="4223532" y="622727"/>
              <a:ext cx="222704" cy="576064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0" name="上下矢印 29"/>
            <p:cNvSpPr/>
            <p:nvPr/>
          </p:nvSpPr>
          <p:spPr>
            <a:xfrm rot="18166650">
              <a:off x="4800864" y="2316416"/>
              <a:ext cx="216024" cy="811821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上下矢印 30"/>
            <p:cNvSpPr/>
            <p:nvPr/>
          </p:nvSpPr>
          <p:spPr>
            <a:xfrm>
              <a:off x="2276872" y="5508104"/>
              <a:ext cx="216024" cy="504056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上下矢印 31"/>
            <p:cNvSpPr/>
            <p:nvPr/>
          </p:nvSpPr>
          <p:spPr>
            <a:xfrm>
              <a:off x="3789040" y="5436096"/>
              <a:ext cx="144016" cy="432048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3" name="上下矢印 32"/>
            <p:cNvSpPr/>
            <p:nvPr/>
          </p:nvSpPr>
          <p:spPr>
            <a:xfrm rot="2190700">
              <a:off x="4441847" y="5490550"/>
              <a:ext cx="144016" cy="547521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4" name="上下矢印 33"/>
            <p:cNvSpPr/>
            <p:nvPr/>
          </p:nvSpPr>
          <p:spPr>
            <a:xfrm rot="18847481">
              <a:off x="1326919" y="6026775"/>
              <a:ext cx="249217" cy="610938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上下矢印 34"/>
            <p:cNvSpPr/>
            <p:nvPr/>
          </p:nvSpPr>
          <p:spPr>
            <a:xfrm rot="5400000">
              <a:off x="1160748" y="6624228"/>
              <a:ext cx="144016" cy="504056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6" name="上下矢印 35"/>
            <p:cNvSpPr/>
            <p:nvPr/>
          </p:nvSpPr>
          <p:spPr>
            <a:xfrm rot="2900677">
              <a:off x="1804571" y="7851918"/>
              <a:ext cx="216024" cy="567469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7" name="上下矢印 36"/>
            <p:cNvSpPr/>
            <p:nvPr/>
          </p:nvSpPr>
          <p:spPr>
            <a:xfrm rot="18914731">
              <a:off x="3660890" y="7839163"/>
              <a:ext cx="144016" cy="555188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上下矢印 37"/>
            <p:cNvSpPr/>
            <p:nvPr/>
          </p:nvSpPr>
          <p:spPr>
            <a:xfrm rot="17444419">
              <a:off x="4791076" y="6811074"/>
              <a:ext cx="144016" cy="717007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39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29000" y="1113044"/>
              <a:ext cx="728092" cy="702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82150" y="2267745"/>
              <a:ext cx="746750" cy="720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12976" y="2267744"/>
              <a:ext cx="720080" cy="694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5" name="グループ化 44"/>
            <p:cNvGrpSpPr/>
            <p:nvPr/>
          </p:nvGrpSpPr>
          <p:grpSpPr>
            <a:xfrm>
              <a:off x="1686286" y="1187624"/>
              <a:ext cx="854415" cy="702089"/>
              <a:chOff x="1686286" y="1187624"/>
              <a:chExt cx="854415" cy="702089"/>
            </a:xfrm>
          </p:grpSpPr>
          <p:pic>
            <p:nvPicPr>
              <p:cNvPr id="46" name="Picture 8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764804" y="1187624"/>
                <a:ext cx="728092" cy="7020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7" name="テキスト ボックス 46"/>
              <p:cNvSpPr txBox="1"/>
              <p:nvPr/>
            </p:nvSpPr>
            <p:spPr>
              <a:xfrm>
                <a:off x="1686286" y="1311552"/>
                <a:ext cx="854415" cy="5466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1400" b="1" dirty="0" smtClean="0">
                    <a:solidFill>
                      <a:srgbClr val="FF0000"/>
                    </a:solidFill>
                  </a:rPr>
                  <a:t>Wiki</a:t>
                </a:r>
                <a:endParaRPr kumimoji="1" lang="ja-JP" altLang="en-US" sz="1400" b="1" dirty="0">
                  <a:solidFill>
                    <a:srgbClr val="FF0000"/>
                  </a:solidFill>
                </a:endParaRPr>
              </a:p>
            </p:txBody>
          </p:sp>
        </p:grpSp>
        <p:pic>
          <p:nvPicPr>
            <p:cNvPr id="49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16832" y="6084168"/>
              <a:ext cx="728093" cy="702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28999" y="6012160"/>
              <a:ext cx="728093" cy="702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84984" y="7092279"/>
              <a:ext cx="728093" cy="702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08820" y="7164287"/>
              <a:ext cx="728093" cy="702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3" name="テキスト ボックス 62"/>
          <p:cNvSpPr txBox="1"/>
          <p:nvPr/>
        </p:nvSpPr>
        <p:spPr>
          <a:xfrm>
            <a:off x="7020272" y="213285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5868144" y="278092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sp>
        <p:nvSpPr>
          <p:cNvPr id="66" name="テキスト ボックス 65"/>
          <p:cNvSpPr txBox="1"/>
          <p:nvPr/>
        </p:nvSpPr>
        <p:spPr>
          <a:xfrm>
            <a:off x="6876256" y="278092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5868144" y="5085184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sp>
        <p:nvSpPr>
          <p:cNvPr id="68" name="テキスト ボックス 67"/>
          <p:cNvSpPr txBox="1"/>
          <p:nvPr/>
        </p:nvSpPr>
        <p:spPr>
          <a:xfrm>
            <a:off x="6876256" y="501317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sp>
        <p:nvSpPr>
          <p:cNvPr id="69" name="テキスト ボックス 68"/>
          <p:cNvSpPr txBox="1"/>
          <p:nvPr/>
        </p:nvSpPr>
        <p:spPr>
          <a:xfrm>
            <a:off x="5868144" y="566124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sp>
        <p:nvSpPr>
          <p:cNvPr id="70" name="テキスト ボックス 69"/>
          <p:cNvSpPr txBox="1"/>
          <p:nvPr/>
        </p:nvSpPr>
        <p:spPr>
          <a:xfrm>
            <a:off x="6732240" y="566124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 smtClean="0">
                <a:solidFill>
                  <a:srgbClr val="FF0000"/>
                </a:solidFill>
              </a:rPr>
              <a:t>Wiki</a:t>
            </a:r>
            <a:endParaRPr kumimoji="1" lang="ja-JP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71" name="コンテンツ プレースホルダ 70"/>
          <p:cNvGrpSpPr>
            <a:grpSpLocks noGrp="1"/>
          </p:cNvGrpSpPr>
          <p:nvPr>
            <p:ph idx="1"/>
          </p:nvPr>
        </p:nvGrpSpPr>
        <p:grpSpPr>
          <a:xfrm>
            <a:off x="0" y="5487144"/>
            <a:ext cx="2958480" cy="1370856"/>
            <a:chOff x="467544" y="1988840"/>
            <a:chExt cx="8064896" cy="3888432"/>
          </a:xfrm>
        </p:grpSpPr>
        <p:sp>
          <p:nvSpPr>
            <p:cNvPr id="72" name="円/楕円 71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3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74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75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  <p:sp>
        <p:nvSpPr>
          <p:cNvPr id="76" name="コンテンツ プレースホルダ 2"/>
          <p:cNvSpPr txBox="1">
            <a:spLocks/>
          </p:cNvSpPr>
          <p:nvPr/>
        </p:nvSpPr>
        <p:spPr bwMode="auto">
          <a:xfrm>
            <a:off x="395536" y="1752600"/>
            <a:ext cx="8077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altLang="ja-JP" sz="3200" kern="0" dirty="0" smtClean="0"/>
              <a:t>Wiki </a:t>
            </a:r>
            <a:br>
              <a:rPr lang="en-US" altLang="ja-JP" sz="3200" kern="0" dirty="0" smtClean="0"/>
            </a:br>
            <a:r>
              <a:rPr lang="en-US" altLang="ja-JP" sz="3200" kern="0" dirty="0" smtClean="0"/>
              <a:t>… </a:t>
            </a:r>
            <a:r>
              <a:rPr lang="ja-JP" altLang="en-US" sz="2800" kern="0" dirty="0" smtClean="0"/>
              <a:t>人間にとって使いやすい</a:t>
            </a:r>
            <a:endParaRPr lang="en-US" altLang="ja-JP" sz="32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altLang="ja-JP" sz="3200" kern="0" dirty="0" smtClean="0"/>
              <a:t>Wiki  </a:t>
            </a:r>
            <a:br>
              <a:rPr lang="en-US" altLang="ja-JP" sz="3200" kern="0" dirty="0" smtClean="0"/>
            </a:br>
            <a:r>
              <a:rPr lang="en-US" altLang="ja-JP" sz="3200" kern="0" dirty="0" smtClean="0"/>
              <a:t>… </a:t>
            </a:r>
            <a:r>
              <a:rPr lang="ja-JP" altLang="en-US" sz="2800" kern="0" dirty="0" smtClean="0"/>
              <a:t>機械にとっても使いやすい</a:t>
            </a:r>
            <a:r>
              <a:rPr lang="ja-JP" altLang="en-US" sz="2800" kern="0" dirty="0" smtClean="0"/>
              <a:t>はず</a:t>
            </a:r>
            <a:r>
              <a:rPr lang="en-US" altLang="ja-JP" sz="2800" kern="0" dirty="0" smtClean="0"/>
              <a:t>……….  (</a:t>
            </a:r>
            <a:r>
              <a:rPr lang="en-US" altLang="ja-JP" sz="2800" kern="0" dirty="0" err="1" smtClean="0"/>
              <a:t>IoT</a:t>
            </a:r>
            <a:r>
              <a:rPr lang="en-US" altLang="ja-JP" sz="2800" kern="0" dirty="0" smtClean="0"/>
              <a:t>)</a:t>
            </a:r>
            <a:endParaRPr lang="en-US" altLang="ja-JP" sz="32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altLang="ja-JP" sz="3200" kern="0" dirty="0" smtClean="0"/>
              <a:t>Wiki</a:t>
            </a:r>
            <a:br>
              <a:rPr lang="en-US" altLang="ja-JP" sz="3200" kern="0" dirty="0" smtClean="0"/>
            </a:br>
            <a:r>
              <a:rPr lang="en-US" altLang="ja-JP" sz="3200" kern="0" dirty="0" smtClean="0"/>
              <a:t>… </a:t>
            </a:r>
            <a:r>
              <a:rPr lang="ja-JP" altLang="en-US" sz="3200" kern="0" dirty="0" smtClean="0"/>
              <a:t>人間も機械も使える</a:t>
            </a:r>
            <a:r>
              <a:rPr lang="en-US" altLang="ja-JP" sz="3200" kern="0" dirty="0" smtClean="0"/>
              <a:t/>
            </a:r>
            <a:br>
              <a:rPr lang="en-US" altLang="ja-JP" sz="3200" kern="0" dirty="0" smtClean="0"/>
            </a:br>
            <a:endParaRPr lang="en-US" altLang="ja-JP" sz="3200" kern="0" dirty="0" smtClean="0"/>
          </a:p>
          <a:p>
            <a:pPr marL="2628900" lvl="5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ja-JP" altLang="en-US" sz="3200" kern="0" dirty="0" smtClean="0"/>
              <a:t>確認したい</a:t>
            </a:r>
            <a:endParaRPr lang="en-US" altLang="ja-JP" sz="32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kumimoji="1" lang="ja-JP" altLang="en-US" dirty="0" smtClean="0"/>
              <a:t>はじめに</a:t>
            </a:r>
            <a:endParaRPr kumimoji="1" lang="ja-JP" altLang="en-US" dirty="0"/>
          </a:p>
        </p:txBody>
      </p:sp>
      <p:grpSp>
        <p:nvGrpSpPr>
          <p:cNvPr id="4" name="グループ化 3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5" name="円/楕円 4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7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8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  <p:grpSp>
        <p:nvGrpSpPr>
          <p:cNvPr id="9" name="コンテンツ プレースホルダ 8"/>
          <p:cNvGrpSpPr>
            <a:grpSpLocks noGrp="1"/>
          </p:cNvGrpSpPr>
          <p:nvPr>
            <p:ph idx="1"/>
          </p:nvPr>
        </p:nvGrpSpPr>
        <p:grpSpPr>
          <a:xfrm>
            <a:off x="3563888" y="1196752"/>
            <a:ext cx="5400600" cy="2448272"/>
            <a:chOff x="467544" y="1988840"/>
            <a:chExt cx="8064896" cy="3888432"/>
          </a:xfrm>
        </p:grpSpPr>
        <p:sp>
          <p:nvSpPr>
            <p:cNvPr id="10" name="円/楕円 9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1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12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13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  <p:sp>
        <p:nvSpPr>
          <p:cNvPr id="14" name="コンテンツ プレースホルダ 2"/>
          <p:cNvSpPr txBox="1">
            <a:spLocks/>
          </p:cNvSpPr>
          <p:nvPr/>
        </p:nvSpPr>
        <p:spPr bwMode="auto">
          <a:xfrm>
            <a:off x="395536" y="1844824"/>
            <a:ext cx="8568952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ja-JP" altLang="en-US" sz="3200" kern="0" dirty="0" smtClean="0"/>
              <a:t>センサシステム</a:t>
            </a:r>
            <a:r>
              <a:rPr lang="en-US" altLang="ja-JP" sz="3200" kern="0" dirty="0" smtClean="0"/>
              <a:t/>
            </a:r>
            <a:br>
              <a:rPr lang="en-US" altLang="ja-JP" sz="3200" kern="0" dirty="0" smtClean="0"/>
            </a:br>
            <a:r>
              <a:rPr lang="ja-JP" altLang="en-US" sz="3200" kern="0" dirty="0" smtClean="0"/>
              <a:t>開発中</a:t>
            </a:r>
            <a:endParaRPr lang="en-US" altLang="ja-JP" sz="32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altLang="ja-JP" sz="3200" kern="0" dirty="0" smtClean="0"/>
              <a:t>ADK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altLang="ja-JP" sz="2800" kern="0" dirty="0" smtClean="0"/>
              <a:t>(Open Accessory Development Kit)</a:t>
            </a:r>
            <a:endParaRPr lang="en-US" altLang="ja-JP" sz="36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altLang="ja-JP" sz="3200" kern="0" dirty="0" err="1" smtClean="0"/>
              <a:t>PukiWiki</a:t>
            </a:r>
            <a:r>
              <a:rPr lang="en-US" altLang="ja-JP" sz="3200" kern="0" dirty="0" smtClean="0"/>
              <a:t>-Java Connector(PJC)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altLang="ja-JP" sz="2800" dirty="0" err="1" smtClean="0"/>
              <a:t>PukiWiki</a:t>
            </a:r>
            <a:r>
              <a:rPr lang="en-US" altLang="ja-JP" sz="2800" dirty="0" smtClean="0"/>
              <a:t> </a:t>
            </a:r>
            <a:r>
              <a:rPr lang="ja-JP" altLang="en-US" sz="2800" dirty="0" smtClean="0"/>
              <a:t>ページへのプログラムとデータの埋め込み。データの更新可能</a:t>
            </a:r>
            <a:endParaRPr lang="en-US" altLang="ja-JP" sz="8000" kern="0" dirty="0" smtClean="0"/>
          </a:p>
          <a:p>
            <a:pPr marL="2628900" lvl="5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altLang="ja-JP" sz="3200" kern="0" dirty="0" err="1" smtClean="0"/>
              <a:t>WikiSym</a:t>
            </a:r>
            <a:r>
              <a:rPr lang="en-US" altLang="ja-JP" sz="3200" kern="0" dirty="0" smtClean="0"/>
              <a:t> ‘2011, …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en-US" altLang="ja-JP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en-US" altLang="ja-JP" sz="32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ja-JP" alt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3"/>
            <a:ext cx="9648825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グループ化 4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6" name="円/楕円 5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8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9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dirty="0" smtClean="0"/>
              <a:t>システム概要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</p:txBody>
      </p:sp>
      <p:pic>
        <p:nvPicPr>
          <p:cNvPr id="5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492896"/>
            <a:ext cx="1794666" cy="2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0348" y="1865034"/>
            <a:ext cx="706556" cy="678951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628800"/>
            <a:ext cx="1894432" cy="89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右矢印 7"/>
          <p:cNvSpPr/>
          <p:nvPr/>
        </p:nvSpPr>
        <p:spPr>
          <a:xfrm>
            <a:off x="4658026" y="2006774"/>
            <a:ext cx="502111" cy="1889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角丸四角形 9"/>
          <p:cNvSpPr/>
          <p:nvPr/>
        </p:nvSpPr>
        <p:spPr>
          <a:xfrm>
            <a:off x="539552" y="1700808"/>
            <a:ext cx="2074613" cy="3960440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11" name="Picture 8" descr="C:\Users\yamanoue\AppData\Local\Microsoft\Windows\Temporary Internet Files\Content.IE5\TG0T07VE\MC90042900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2204864"/>
            <a:ext cx="731284" cy="855919"/>
          </a:xfrm>
          <a:prstGeom prst="rect">
            <a:avLst/>
          </a:prstGeom>
          <a:noFill/>
        </p:spPr>
      </p:pic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6075" y="3661641"/>
            <a:ext cx="1929846" cy="80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653136"/>
            <a:ext cx="524191" cy="48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4653136"/>
            <a:ext cx="626495" cy="466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646" y="1794181"/>
            <a:ext cx="1922032" cy="2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上矢印 15"/>
          <p:cNvSpPr/>
          <p:nvPr/>
        </p:nvSpPr>
        <p:spPr>
          <a:xfrm>
            <a:off x="1332810" y="4501999"/>
            <a:ext cx="393143" cy="23343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右矢印 16"/>
          <p:cNvSpPr/>
          <p:nvPr/>
        </p:nvSpPr>
        <p:spPr>
          <a:xfrm rot="1551935">
            <a:off x="1894679" y="3062929"/>
            <a:ext cx="1382265" cy="2572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PJC</a:t>
            </a:r>
            <a:endParaRPr kumimoji="1" lang="ja-JP" altLang="en-US" dirty="0"/>
          </a:p>
        </p:txBody>
      </p:sp>
      <p:sp>
        <p:nvSpPr>
          <p:cNvPr id="18" name="上矢印 17"/>
          <p:cNvSpPr/>
          <p:nvPr/>
        </p:nvSpPr>
        <p:spPr>
          <a:xfrm>
            <a:off x="1187624" y="3068960"/>
            <a:ext cx="291217" cy="51355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403648" y="3356992"/>
            <a:ext cx="12843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err="1" smtClean="0"/>
              <a:t>Arduino</a:t>
            </a:r>
            <a:r>
              <a:rPr kumimoji="1" lang="en-US" altLang="ja-JP" sz="1400" dirty="0" smtClean="0"/>
              <a:t> MEGA</a:t>
            </a:r>
            <a:endParaRPr kumimoji="1" lang="ja-JP" altLang="en-US" sz="14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1115616" y="5013176"/>
            <a:ext cx="7922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Sensors</a:t>
            </a:r>
            <a:endParaRPr kumimoji="1" lang="ja-JP" altLang="en-US" sz="14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575646" y="3428209"/>
            <a:ext cx="5399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ADK</a:t>
            </a:r>
            <a:endParaRPr kumimoji="1" lang="ja-JP" altLang="en-US" sz="1400" dirty="0"/>
          </a:p>
        </p:txBody>
      </p:sp>
      <p:pic>
        <p:nvPicPr>
          <p:cNvPr id="22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4817" y="3054715"/>
            <a:ext cx="561507" cy="42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テキスト ボックス 22"/>
          <p:cNvSpPr txBox="1"/>
          <p:nvPr/>
        </p:nvSpPr>
        <p:spPr>
          <a:xfrm>
            <a:off x="539552" y="2276872"/>
            <a:ext cx="782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Android</a:t>
            </a:r>
            <a:br>
              <a:rPr kumimoji="1" lang="en-US" altLang="ja-JP" sz="1400" dirty="0" smtClean="0"/>
            </a:br>
            <a:r>
              <a:rPr kumimoji="1" lang="en-US" altLang="ja-JP" sz="1400" dirty="0" smtClean="0"/>
              <a:t>terminal</a:t>
            </a:r>
            <a:endParaRPr kumimoji="1" lang="ja-JP" altLang="en-US" sz="1400" dirty="0"/>
          </a:p>
        </p:txBody>
      </p:sp>
      <p:pic>
        <p:nvPicPr>
          <p:cNvPr id="24" name="Picture 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664" y="2492896"/>
            <a:ext cx="291217" cy="272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テキスト ボックス 24"/>
          <p:cNvSpPr txBox="1"/>
          <p:nvPr/>
        </p:nvSpPr>
        <p:spPr>
          <a:xfrm>
            <a:off x="827584" y="5229200"/>
            <a:ext cx="1529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Mobile Terminal</a:t>
            </a:r>
            <a:endParaRPr kumimoji="1" lang="ja-JP" altLang="en-US" sz="1600" dirty="0"/>
          </a:p>
        </p:txBody>
      </p:sp>
      <p:sp>
        <p:nvSpPr>
          <p:cNvPr id="27" name="角丸四角形 26"/>
          <p:cNvSpPr/>
          <p:nvPr/>
        </p:nvSpPr>
        <p:spPr>
          <a:xfrm>
            <a:off x="6431191" y="1772816"/>
            <a:ext cx="2101249" cy="4176464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8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62112" y="4729189"/>
            <a:ext cx="353947" cy="465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52024" y="4776116"/>
            <a:ext cx="414383" cy="37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82268" y="3602952"/>
            <a:ext cx="1954624" cy="82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8" descr="C:\Users\yamanoue\AppData\Local\Microsoft\Windows\Temporary Internet Files\Content.IE5\TG0T07VE\MC90042900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2204864"/>
            <a:ext cx="710247" cy="842810"/>
          </a:xfrm>
          <a:prstGeom prst="rect">
            <a:avLst/>
          </a:prstGeom>
          <a:noFill/>
        </p:spPr>
      </p:pic>
      <p:sp>
        <p:nvSpPr>
          <p:cNvPr id="32" name="下矢印 31"/>
          <p:cNvSpPr/>
          <p:nvPr/>
        </p:nvSpPr>
        <p:spPr>
          <a:xfrm>
            <a:off x="7257068" y="4400703"/>
            <a:ext cx="353947" cy="2815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右矢印 32"/>
          <p:cNvSpPr/>
          <p:nvPr/>
        </p:nvSpPr>
        <p:spPr>
          <a:xfrm rot="20071862">
            <a:off x="5228689" y="2877087"/>
            <a:ext cx="1738124" cy="2397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PJC</a:t>
            </a:r>
            <a:endParaRPr kumimoji="1" lang="ja-JP" altLang="en-US" dirty="0"/>
          </a:p>
        </p:txBody>
      </p:sp>
      <p:sp>
        <p:nvSpPr>
          <p:cNvPr id="34" name="下矢印 33"/>
          <p:cNvSpPr/>
          <p:nvPr/>
        </p:nvSpPr>
        <p:spPr>
          <a:xfrm>
            <a:off x="6948264" y="3068960"/>
            <a:ext cx="265460" cy="4849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7164288" y="3284984"/>
            <a:ext cx="12843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err="1" smtClean="0"/>
              <a:t>Arduino</a:t>
            </a:r>
            <a:r>
              <a:rPr kumimoji="1" lang="en-US" altLang="ja-JP" sz="1400" dirty="0" smtClean="0"/>
              <a:t> MEGA</a:t>
            </a:r>
            <a:endParaRPr kumimoji="1" lang="ja-JP" altLang="en-US" sz="1400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7080094" y="5245382"/>
            <a:ext cx="9252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Actuator</a:t>
            </a:r>
            <a:r>
              <a:rPr kumimoji="1" lang="en-US" altLang="ja-JP" sz="1400" dirty="0" smtClean="0"/>
              <a:t>s</a:t>
            </a:r>
            <a:endParaRPr kumimoji="1" lang="ja-JP" altLang="en-US" sz="1400" dirty="0"/>
          </a:p>
        </p:txBody>
      </p:sp>
      <p:pic>
        <p:nvPicPr>
          <p:cNvPr id="37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0182" y="1857783"/>
            <a:ext cx="1887718" cy="28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テキスト ボックス 37"/>
          <p:cNvSpPr txBox="1"/>
          <p:nvPr/>
        </p:nvSpPr>
        <p:spPr>
          <a:xfrm>
            <a:off x="6444208" y="3356992"/>
            <a:ext cx="5229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ADK</a:t>
            </a:r>
            <a:endParaRPr kumimoji="1" lang="ja-JP" altLang="en-US" sz="1400" dirty="0"/>
          </a:p>
        </p:txBody>
      </p:sp>
      <p:pic>
        <p:nvPicPr>
          <p:cNvPr id="39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2996952"/>
            <a:ext cx="568716" cy="422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テキスト ボックス 39"/>
          <p:cNvSpPr txBox="1"/>
          <p:nvPr/>
        </p:nvSpPr>
        <p:spPr>
          <a:xfrm>
            <a:off x="7524328" y="2348880"/>
            <a:ext cx="782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Android</a:t>
            </a:r>
            <a:br>
              <a:rPr kumimoji="1" lang="en-US" altLang="ja-JP" sz="1400" dirty="0" smtClean="0"/>
            </a:br>
            <a:r>
              <a:rPr kumimoji="1" lang="en-US" altLang="ja-JP" sz="1400" dirty="0" smtClean="0"/>
              <a:t>terminal</a:t>
            </a:r>
            <a:endParaRPr kumimoji="1" lang="ja-JP" altLang="en-US" sz="1400" dirty="0"/>
          </a:p>
        </p:txBody>
      </p:sp>
      <p:pic>
        <p:nvPicPr>
          <p:cNvPr id="41" name="Picture 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2420888"/>
            <a:ext cx="294956" cy="27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テキスト ボックス 41"/>
          <p:cNvSpPr txBox="1"/>
          <p:nvPr/>
        </p:nvSpPr>
        <p:spPr>
          <a:xfrm>
            <a:off x="6726147" y="5620794"/>
            <a:ext cx="1529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Mobile Terminal</a:t>
            </a:r>
            <a:endParaRPr kumimoji="1" lang="ja-JP" altLang="en-US" sz="1600" dirty="0"/>
          </a:p>
        </p:txBody>
      </p:sp>
      <p:grpSp>
        <p:nvGrpSpPr>
          <p:cNvPr id="48" name="グループ化 47"/>
          <p:cNvGrpSpPr/>
          <p:nvPr/>
        </p:nvGrpSpPr>
        <p:grpSpPr>
          <a:xfrm>
            <a:off x="3203848" y="2996952"/>
            <a:ext cx="2088232" cy="3096344"/>
            <a:chOff x="2225715" y="2843808"/>
            <a:chExt cx="2499429" cy="4817031"/>
          </a:xfrm>
        </p:grpSpPr>
        <p:pic>
          <p:nvPicPr>
            <p:cNvPr id="44" name="Picture 4" descr="C:\Users\yamanoue\AppData\Local\Microsoft\Windows\Temporary Internet Files\Content.IE5\V791N625\MP900409629[1]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736234" y="5364088"/>
              <a:ext cx="1340838" cy="2296751"/>
            </a:xfrm>
            <a:prstGeom prst="rect">
              <a:avLst/>
            </a:prstGeom>
            <a:noFill/>
          </p:spPr>
        </p:pic>
        <p:pic>
          <p:nvPicPr>
            <p:cNvPr id="45" name="Picture 9" descr="C:\Users\yamanoue\AppData\Local\Microsoft\Windows\Temporary Internet Files\Content.IE5\V791N625\MC900434669[1].wmf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25715" y="2843808"/>
              <a:ext cx="2499429" cy="3066572"/>
            </a:xfrm>
            <a:prstGeom prst="rect">
              <a:avLst/>
            </a:prstGeom>
            <a:noFill/>
          </p:spPr>
        </p:pic>
        <p:pic>
          <p:nvPicPr>
            <p:cNvPr id="46" name="Picture 3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636912" y="3347864"/>
              <a:ext cx="1663262" cy="1328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" name="テキスト ボックス 46"/>
            <p:cNvSpPr txBox="1"/>
            <p:nvPr/>
          </p:nvSpPr>
          <p:spPr>
            <a:xfrm>
              <a:off x="2996952" y="4572000"/>
              <a:ext cx="846510" cy="430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200" dirty="0" err="1" smtClean="0"/>
                <a:t>PukiWiki</a:t>
              </a:r>
              <a:endParaRPr kumimoji="1" lang="ja-JP" altLang="en-US" sz="1200" dirty="0"/>
            </a:p>
          </p:txBody>
        </p:sp>
      </p:grpSp>
      <p:sp>
        <p:nvSpPr>
          <p:cNvPr id="49" name="上下矢印 48"/>
          <p:cNvSpPr/>
          <p:nvPr/>
        </p:nvSpPr>
        <p:spPr>
          <a:xfrm rot="1780305">
            <a:off x="4883607" y="2433923"/>
            <a:ext cx="249523" cy="7431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右矢印 49"/>
          <p:cNvSpPr/>
          <p:nvPr/>
        </p:nvSpPr>
        <p:spPr>
          <a:xfrm rot="16200000">
            <a:off x="3203848" y="2852936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51" name="グループ化 50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52" name="円/楕円 51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53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54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55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dirty="0" smtClean="0"/>
              <a:t>遠隔システムの詳細</a:t>
            </a:r>
            <a:endParaRPr kumimoji="1" lang="ja-JP" altLang="en-US" dirty="0"/>
          </a:p>
        </p:txBody>
      </p:sp>
      <p:pic>
        <p:nvPicPr>
          <p:cNvPr id="4" name="コンテンツ プレースホルダ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628800"/>
            <a:ext cx="576064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グループ化 4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6" name="円/楕円 5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8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9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506223"/>
            <a:ext cx="4114800" cy="892552"/>
          </a:xfrm>
        </p:spPr>
        <p:txBody>
          <a:bodyPr/>
          <a:lstStyle/>
          <a:p>
            <a:r>
              <a:rPr lang="ja-JP" altLang="en-US" dirty="0" smtClean="0"/>
              <a:t>遠隔システムの詳細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sz="2000" dirty="0" err="1" smtClean="0"/>
              <a:t>PukiwikiJavaConnectorService</a:t>
            </a:r>
            <a:endParaRPr kumimoji="1" lang="ja-JP" altLang="en-US" sz="2000" dirty="0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idx="1"/>
          </p:nvPr>
        </p:nvSpPr>
        <p:spPr bwMode="auto"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ＭＳ Ｐゴシック" pitchFamily="50" charset="-128"/>
              </a:rPr>
              <a:t> </a:t>
            </a: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ＭＳ Ｐゴシック" pitchFamily="50" charset="-128"/>
              </a:rPr>
              <a:t>                  </a:t>
            </a: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ＭＳ Ｐゴシック" pitchFamily="50" charset="-128"/>
              </a:rPr>
              <a:t> </a:t>
            </a:r>
            <a:r>
              <a:rPr kumimoji="1" lang="en-US" altLang="ja-JP" sz="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….</a:t>
            </a:r>
            <a:br>
              <a:rPr kumimoji="1" lang="en-US" altLang="ja-JP" sz="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</a:b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&lt;</a:t>
            </a:r>
            <a:r>
              <a:rPr lang="en-US" altLang="ja-JP" sz="2000" i="1" dirty="0" smtClean="0">
                <a:solidFill>
                  <a:srgbClr val="000000"/>
                </a:solidFill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body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&gt;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en-US" altLang="ja-JP" sz="2000" i="1" dirty="0" smtClean="0">
                <a:solidFill>
                  <a:srgbClr val="000000"/>
                </a:solidFill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…</a:t>
            </a:r>
            <a:endParaRPr kumimoji="1" lang="en-US" altLang="ja-JP" sz="20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nsolas" pitchFamily="49" charset="0"/>
              <a:ea typeface="SimSun" pitchFamily="2" charset="-122"/>
              <a:cs typeface="ＭＳ Ｐゴシック" pitchFamily="50" charset="-128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&lt;pre&gt;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…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command: set data-2-2=0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command: get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pir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stat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result: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    ….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&lt;/</a:t>
            </a:r>
            <a:r>
              <a:rPr lang="en-US" altLang="ja-JP" sz="2000" i="1" dirty="0" smtClean="0">
                <a:solidFill>
                  <a:srgbClr val="000000"/>
                </a:solidFill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pre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&gt;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&lt;/</a:t>
            </a:r>
            <a:r>
              <a:rPr lang="en-US" altLang="ja-JP" sz="2000" i="1" dirty="0" smtClean="0">
                <a:solidFill>
                  <a:srgbClr val="000000"/>
                </a:solidFill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body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&gt;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ja-JP" altLang="ja-JP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372200" y="2204864"/>
            <a:ext cx="18421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読むとき</a:t>
            </a:r>
            <a:endParaRPr kumimoji="1" lang="ja-JP" altLang="en-US" sz="3600" dirty="0"/>
          </a:p>
        </p:txBody>
      </p:sp>
      <p:grpSp>
        <p:nvGrpSpPr>
          <p:cNvPr id="6" name="グループ化 5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7" name="円/楕円 6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8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9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10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533400" y="1752600"/>
            <a:ext cx="7855024" cy="40526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ＭＳ Ｐゴシック" pitchFamily="50" charset="-128"/>
              </a:rPr>
              <a:t> </a:t>
            </a: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ＭＳ Ｐゴシック" pitchFamily="50" charset="-128"/>
              </a:rPr>
              <a:t>                  </a:t>
            </a: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ＭＳ Ｐゴシック" pitchFamily="50" charset="-128"/>
              </a:rPr>
              <a:t> </a:t>
            </a:r>
            <a:r>
              <a:rPr kumimoji="1" lang="en-US" altLang="ja-JP" sz="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….</a:t>
            </a:r>
            <a:br>
              <a:rPr kumimoji="1" lang="en-US" altLang="ja-JP" sz="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</a:b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&lt;form …. &gt;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&lt;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textarea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…&gt;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…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[space]command: set data-2-2=0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[space]command: get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pir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stat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[space]result: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    ….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&lt;/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textarea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&gt;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&lt;/form&gt;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nsolas" pitchFamily="49" charset="0"/>
                <a:ea typeface="SimSun" pitchFamily="2" charset="-122"/>
                <a:cs typeface="ＭＳ Ｐゴシック" pitchFamily="50" charset="-128"/>
              </a:rPr>
              <a:t>           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ja-JP" altLang="ja-JP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  <p:grpSp>
        <p:nvGrpSpPr>
          <p:cNvPr id="5" name="グループ化 4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6" name="円/楕円 5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8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9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  <p:sp>
        <p:nvSpPr>
          <p:cNvPr id="10" name="タイトル 1"/>
          <p:cNvSpPr>
            <a:spLocks noGrp="1"/>
          </p:cNvSpPr>
          <p:nvPr>
            <p:ph type="title"/>
          </p:nvPr>
        </p:nvSpPr>
        <p:spPr>
          <a:xfrm>
            <a:off x="381000" y="506224"/>
            <a:ext cx="4114800" cy="892552"/>
          </a:xfrm>
        </p:spPr>
        <p:txBody>
          <a:bodyPr/>
          <a:lstStyle/>
          <a:p>
            <a:r>
              <a:rPr lang="ja-JP" altLang="en-US" dirty="0" smtClean="0"/>
              <a:t>遠隔システムの詳細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sz="2000" dirty="0" err="1" smtClean="0"/>
              <a:t>PukiwikiJavaConnectorService</a:t>
            </a:r>
            <a:endParaRPr kumimoji="1" lang="ja-JP" altLang="en-US" sz="20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084168" y="2132856"/>
            <a:ext cx="1662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書くとき</a:t>
            </a:r>
            <a:endParaRPr kumimoji="1" lang="ja-JP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1026" name="Picture 2" descr="C:\workshop\embedded\doc\2012\iot-19\CIMG0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7584843" cy="5688632"/>
          </a:xfrm>
          <a:prstGeom prst="rect">
            <a:avLst/>
          </a:prstGeom>
          <a:noFill/>
        </p:spPr>
      </p:pic>
      <p:grpSp>
        <p:nvGrpSpPr>
          <p:cNvPr id="5" name="グループ化 4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6" name="円/楕円 5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8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9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grpSp>
        <p:nvGrpSpPr>
          <p:cNvPr id="4" name="グループ化 3"/>
          <p:cNvGrpSpPr/>
          <p:nvPr/>
        </p:nvGrpSpPr>
        <p:grpSpPr>
          <a:xfrm>
            <a:off x="323528" y="260648"/>
            <a:ext cx="8280920" cy="5979517"/>
            <a:chOff x="179512" y="116632"/>
            <a:chExt cx="8712968" cy="6456189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91680" y="548680"/>
              <a:ext cx="6371853" cy="31047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" name="グループ化 47"/>
            <p:cNvGrpSpPr/>
            <p:nvPr/>
          </p:nvGrpSpPr>
          <p:grpSpPr>
            <a:xfrm>
              <a:off x="7380312" y="4725144"/>
              <a:ext cx="432048" cy="333751"/>
              <a:chOff x="5652120" y="4653136"/>
              <a:chExt cx="432048" cy="333751"/>
            </a:xfrm>
          </p:grpSpPr>
          <p:sp>
            <p:nvSpPr>
              <p:cNvPr id="123" name="二等辺三角形 3"/>
              <p:cNvSpPr/>
              <p:nvPr/>
            </p:nvSpPr>
            <p:spPr>
              <a:xfrm rot="10800000">
                <a:off x="5724128" y="4653136"/>
                <a:ext cx="288032" cy="288032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24" name="減算記号 123"/>
              <p:cNvSpPr/>
              <p:nvPr/>
            </p:nvSpPr>
            <p:spPr>
              <a:xfrm rot="10800000">
                <a:off x="5652120" y="4941168"/>
                <a:ext cx="432048" cy="45719"/>
              </a:xfrm>
              <a:prstGeom prst="mathMin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cxnSp>
          <p:nvCxnSpPr>
            <p:cNvPr id="7" name="カギ線コネクタ 6"/>
            <p:cNvCxnSpPr/>
            <p:nvPr/>
          </p:nvCxnSpPr>
          <p:spPr>
            <a:xfrm flipV="1">
              <a:off x="4572000" y="476672"/>
              <a:ext cx="3672408" cy="288032"/>
            </a:xfrm>
            <a:prstGeom prst="bentConnector3">
              <a:avLst>
                <a:gd name="adj1" fmla="val -58"/>
              </a:avLst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カギ線コネクタ 7"/>
            <p:cNvCxnSpPr/>
            <p:nvPr/>
          </p:nvCxnSpPr>
          <p:spPr>
            <a:xfrm rot="5400000">
              <a:off x="5796136" y="2276872"/>
              <a:ext cx="4248472" cy="648072"/>
            </a:xfrm>
            <a:prstGeom prst="bentConnector3">
              <a:avLst>
                <a:gd name="adj1" fmla="val 78922"/>
              </a:avLst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グループ化 53"/>
            <p:cNvGrpSpPr/>
            <p:nvPr/>
          </p:nvGrpSpPr>
          <p:grpSpPr>
            <a:xfrm>
              <a:off x="7524328" y="5661248"/>
              <a:ext cx="177924" cy="648072"/>
              <a:chOff x="4572000" y="4653136"/>
              <a:chExt cx="288032" cy="918621"/>
            </a:xfrm>
          </p:grpSpPr>
          <p:cxnSp>
            <p:nvCxnSpPr>
              <p:cNvPr id="114" name="直線コネクタ 113"/>
              <p:cNvCxnSpPr/>
              <p:nvPr/>
            </p:nvCxnSpPr>
            <p:spPr>
              <a:xfrm>
                <a:off x="4716016" y="4653136"/>
                <a:ext cx="0" cy="205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直線コネクタ 114"/>
              <p:cNvCxnSpPr/>
              <p:nvPr/>
            </p:nvCxnSpPr>
            <p:spPr>
              <a:xfrm flipH="1">
                <a:off x="4572000" y="4859104"/>
                <a:ext cx="144016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直線コネクタ 115"/>
              <p:cNvCxnSpPr/>
              <p:nvPr/>
            </p:nvCxnSpPr>
            <p:spPr>
              <a:xfrm>
                <a:off x="4572000" y="4913924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直線コネクタ 116"/>
              <p:cNvCxnSpPr/>
              <p:nvPr/>
            </p:nvCxnSpPr>
            <p:spPr>
              <a:xfrm flipH="1">
                <a:off x="4572000" y="4968743"/>
                <a:ext cx="288032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直線コネクタ 117"/>
              <p:cNvCxnSpPr/>
              <p:nvPr/>
            </p:nvCxnSpPr>
            <p:spPr>
              <a:xfrm>
                <a:off x="4572000" y="5078382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直線コネクタ 118"/>
              <p:cNvCxnSpPr/>
              <p:nvPr/>
            </p:nvCxnSpPr>
            <p:spPr>
              <a:xfrm flipH="1">
                <a:off x="4572000" y="5133201"/>
                <a:ext cx="288032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直線コネクタ 119"/>
              <p:cNvCxnSpPr/>
              <p:nvPr/>
            </p:nvCxnSpPr>
            <p:spPr>
              <a:xfrm>
                <a:off x="4572000" y="5242840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直線コネクタ 38"/>
              <p:cNvCxnSpPr/>
              <p:nvPr/>
            </p:nvCxnSpPr>
            <p:spPr>
              <a:xfrm flipH="1">
                <a:off x="4716016" y="5297660"/>
                <a:ext cx="144016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直線コネクタ 121"/>
              <p:cNvCxnSpPr/>
              <p:nvPr/>
            </p:nvCxnSpPr>
            <p:spPr>
              <a:xfrm>
                <a:off x="4716016" y="5407299"/>
                <a:ext cx="0" cy="16445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直線コネクタ 9"/>
            <p:cNvCxnSpPr/>
            <p:nvPr/>
          </p:nvCxnSpPr>
          <p:spPr>
            <a:xfrm>
              <a:off x="1691680" y="6525344"/>
              <a:ext cx="590465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コネクタ 10"/>
            <p:cNvCxnSpPr/>
            <p:nvPr/>
          </p:nvCxnSpPr>
          <p:spPr>
            <a:xfrm flipH="1">
              <a:off x="7596336" y="6324600"/>
              <a:ext cx="14139" cy="2007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232902">
              <a:off x="2294013" y="4760729"/>
              <a:ext cx="1039019" cy="1137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8887864">
              <a:off x="3469768" y="4893577"/>
              <a:ext cx="922983" cy="998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3608" y="4725144"/>
              <a:ext cx="956834" cy="1328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5" name="直線コネクタ 14"/>
            <p:cNvCxnSpPr/>
            <p:nvPr/>
          </p:nvCxnSpPr>
          <p:spPr>
            <a:xfrm flipV="1">
              <a:off x="1057275" y="4365104"/>
              <a:ext cx="5674965" cy="6872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コネクタ 15"/>
            <p:cNvCxnSpPr/>
            <p:nvPr/>
          </p:nvCxnSpPr>
          <p:spPr>
            <a:xfrm>
              <a:off x="4355976" y="3573016"/>
              <a:ext cx="0" cy="79208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コネクタ 16"/>
            <p:cNvCxnSpPr/>
            <p:nvPr/>
          </p:nvCxnSpPr>
          <p:spPr>
            <a:xfrm>
              <a:off x="4139952" y="4365104"/>
              <a:ext cx="0" cy="648072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コネクタ 17"/>
            <p:cNvCxnSpPr/>
            <p:nvPr/>
          </p:nvCxnSpPr>
          <p:spPr>
            <a:xfrm>
              <a:off x="3030583" y="4370662"/>
              <a:ext cx="549" cy="527544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コネクタ 18"/>
            <p:cNvCxnSpPr/>
            <p:nvPr/>
          </p:nvCxnSpPr>
          <p:spPr>
            <a:xfrm>
              <a:off x="4139952" y="5733256"/>
              <a:ext cx="0" cy="36004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コネクタ 19"/>
            <p:cNvCxnSpPr/>
            <p:nvPr/>
          </p:nvCxnSpPr>
          <p:spPr>
            <a:xfrm>
              <a:off x="2987824" y="5661248"/>
              <a:ext cx="0" cy="50405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グループ化 78"/>
            <p:cNvGrpSpPr/>
            <p:nvPr/>
          </p:nvGrpSpPr>
          <p:grpSpPr>
            <a:xfrm>
              <a:off x="6626324" y="5589240"/>
              <a:ext cx="256059" cy="832549"/>
              <a:chOff x="4572000" y="4653136"/>
              <a:chExt cx="288032" cy="918621"/>
            </a:xfrm>
          </p:grpSpPr>
          <p:cxnSp>
            <p:nvCxnSpPr>
              <p:cNvPr id="105" name="直線コネクタ 104"/>
              <p:cNvCxnSpPr/>
              <p:nvPr/>
            </p:nvCxnSpPr>
            <p:spPr>
              <a:xfrm>
                <a:off x="4716016" y="4653136"/>
                <a:ext cx="0" cy="205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直線コネクタ 105"/>
              <p:cNvCxnSpPr/>
              <p:nvPr/>
            </p:nvCxnSpPr>
            <p:spPr>
              <a:xfrm flipH="1">
                <a:off x="4572000" y="4859104"/>
                <a:ext cx="144016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直線コネクタ 106"/>
              <p:cNvCxnSpPr/>
              <p:nvPr/>
            </p:nvCxnSpPr>
            <p:spPr>
              <a:xfrm>
                <a:off x="4572000" y="4913924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線コネクタ 107"/>
              <p:cNvCxnSpPr/>
              <p:nvPr/>
            </p:nvCxnSpPr>
            <p:spPr>
              <a:xfrm flipH="1">
                <a:off x="4572000" y="4968743"/>
                <a:ext cx="288032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直線コネクタ 108"/>
              <p:cNvCxnSpPr/>
              <p:nvPr/>
            </p:nvCxnSpPr>
            <p:spPr>
              <a:xfrm>
                <a:off x="4572000" y="5078382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直線コネクタ 109"/>
              <p:cNvCxnSpPr/>
              <p:nvPr/>
            </p:nvCxnSpPr>
            <p:spPr>
              <a:xfrm flipH="1">
                <a:off x="4572000" y="5133201"/>
                <a:ext cx="288032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直線コネクタ 110"/>
              <p:cNvCxnSpPr/>
              <p:nvPr/>
            </p:nvCxnSpPr>
            <p:spPr>
              <a:xfrm>
                <a:off x="4572000" y="5242840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直線コネクタ 111"/>
              <p:cNvCxnSpPr/>
              <p:nvPr/>
            </p:nvCxnSpPr>
            <p:spPr>
              <a:xfrm flipH="1">
                <a:off x="4716016" y="5297660"/>
                <a:ext cx="144016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直線コネクタ 112"/>
              <p:cNvCxnSpPr/>
              <p:nvPr/>
            </p:nvCxnSpPr>
            <p:spPr>
              <a:xfrm>
                <a:off x="4716016" y="5407299"/>
                <a:ext cx="0" cy="16445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グループ化 88"/>
            <p:cNvGrpSpPr/>
            <p:nvPr/>
          </p:nvGrpSpPr>
          <p:grpSpPr>
            <a:xfrm>
              <a:off x="5839569" y="5742781"/>
              <a:ext cx="217537" cy="691931"/>
              <a:chOff x="4572000" y="4653136"/>
              <a:chExt cx="288032" cy="918621"/>
            </a:xfrm>
          </p:grpSpPr>
          <p:cxnSp>
            <p:nvCxnSpPr>
              <p:cNvPr id="96" name="直線コネクタ 95"/>
              <p:cNvCxnSpPr/>
              <p:nvPr/>
            </p:nvCxnSpPr>
            <p:spPr>
              <a:xfrm>
                <a:off x="4716016" y="4653136"/>
                <a:ext cx="0" cy="205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線コネクタ 96"/>
              <p:cNvCxnSpPr/>
              <p:nvPr/>
            </p:nvCxnSpPr>
            <p:spPr>
              <a:xfrm flipH="1">
                <a:off x="4572000" y="4859104"/>
                <a:ext cx="144016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直線コネクタ 97"/>
              <p:cNvCxnSpPr/>
              <p:nvPr/>
            </p:nvCxnSpPr>
            <p:spPr>
              <a:xfrm>
                <a:off x="4572000" y="4913924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線コネクタ 98"/>
              <p:cNvCxnSpPr/>
              <p:nvPr/>
            </p:nvCxnSpPr>
            <p:spPr>
              <a:xfrm flipH="1">
                <a:off x="4572000" y="4968743"/>
                <a:ext cx="288032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直線コネクタ 99"/>
              <p:cNvCxnSpPr/>
              <p:nvPr/>
            </p:nvCxnSpPr>
            <p:spPr>
              <a:xfrm>
                <a:off x="4572000" y="5078382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直線コネクタ 100"/>
              <p:cNvCxnSpPr/>
              <p:nvPr/>
            </p:nvCxnSpPr>
            <p:spPr>
              <a:xfrm flipH="1">
                <a:off x="4572000" y="5133201"/>
                <a:ext cx="288032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線コネクタ 101"/>
              <p:cNvCxnSpPr/>
              <p:nvPr/>
            </p:nvCxnSpPr>
            <p:spPr>
              <a:xfrm>
                <a:off x="4572000" y="5242840"/>
                <a:ext cx="288032" cy="5481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線コネクタ 102"/>
              <p:cNvCxnSpPr/>
              <p:nvPr/>
            </p:nvCxnSpPr>
            <p:spPr>
              <a:xfrm flipH="1">
                <a:off x="4716016" y="5297660"/>
                <a:ext cx="144016" cy="1096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線コネクタ 103"/>
              <p:cNvCxnSpPr/>
              <p:nvPr/>
            </p:nvCxnSpPr>
            <p:spPr>
              <a:xfrm>
                <a:off x="4716016" y="5407299"/>
                <a:ext cx="0" cy="16445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グループ化 112"/>
            <p:cNvGrpSpPr/>
            <p:nvPr/>
          </p:nvGrpSpPr>
          <p:grpSpPr>
            <a:xfrm>
              <a:off x="5885855" y="4606454"/>
              <a:ext cx="288032" cy="657225"/>
              <a:chOff x="683568" y="3286125"/>
              <a:chExt cx="288032" cy="657225"/>
            </a:xfrm>
          </p:grpSpPr>
          <p:sp>
            <p:nvSpPr>
              <p:cNvPr id="91" name="円/楕円 90"/>
              <p:cNvSpPr/>
              <p:nvPr/>
            </p:nvSpPr>
            <p:spPr>
              <a:xfrm>
                <a:off x="683568" y="3429000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2" name="円/楕円 91"/>
              <p:cNvSpPr/>
              <p:nvPr/>
            </p:nvSpPr>
            <p:spPr>
              <a:xfrm>
                <a:off x="683568" y="3717032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cxnSp>
            <p:nvCxnSpPr>
              <p:cNvPr id="93" name="直線コネクタ 92"/>
              <p:cNvCxnSpPr>
                <a:stCxn id="91" idx="1"/>
              </p:cNvCxnSpPr>
              <p:nvPr/>
            </p:nvCxnSpPr>
            <p:spPr>
              <a:xfrm>
                <a:off x="694113" y="3439545"/>
                <a:ext cx="277487" cy="2774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線コネクタ 93"/>
              <p:cNvCxnSpPr/>
              <p:nvPr/>
            </p:nvCxnSpPr>
            <p:spPr>
              <a:xfrm flipV="1">
                <a:off x="722689" y="3286125"/>
                <a:ext cx="1211" cy="14865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線コネクタ 94"/>
              <p:cNvCxnSpPr/>
              <p:nvPr/>
            </p:nvCxnSpPr>
            <p:spPr>
              <a:xfrm>
                <a:off x="731193" y="3755703"/>
                <a:ext cx="6995" cy="18764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グループ化 113"/>
            <p:cNvGrpSpPr/>
            <p:nvPr/>
          </p:nvGrpSpPr>
          <p:grpSpPr>
            <a:xfrm>
              <a:off x="6684044" y="4590653"/>
              <a:ext cx="288032" cy="657225"/>
              <a:chOff x="683568" y="3286125"/>
              <a:chExt cx="288032" cy="657225"/>
            </a:xfrm>
          </p:grpSpPr>
          <p:sp>
            <p:nvSpPr>
              <p:cNvPr id="86" name="円/楕円 85"/>
              <p:cNvSpPr/>
              <p:nvPr/>
            </p:nvSpPr>
            <p:spPr>
              <a:xfrm>
                <a:off x="683568" y="3429000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7" name="円/楕円 86"/>
              <p:cNvSpPr/>
              <p:nvPr/>
            </p:nvSpPr>
            <p:spPr>
              <a:xfrm>
                <a:off x="683568" y="3717032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cxnSp>
            <p:nvCxnSpPr>
              <p:cNvPr id="88" name="直線コネクタ 87"/>
              <p:cNvCxnSpPr>
                <a:stCxn id="86" idx="1"/>
              </p:cNvCxnSpPr>
              <p:nvPr/>
            </p:nvCxnSpPr>
            <p:spPr>
              <a:xfrm>
                <a:off x="694113" y="3439545"/>
                <a:ext cx="277487" cy="2774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線コネクタ 88"/>
              <p:cNvCxnSpPr/>
              <p:nvPr/>
            </p:nvCxnSpPr>
            <p:spPr>
              <a:xfrm flipV="1">
                <a:off x="722689" y="3286125"/>
                <a:ext cx="1211" cy="14865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線コネクタ 89"/>
              <p:cNvCxnSpPr/>
              <p:nvPr/>
            </p:nvCxnSpPr>
            <p:spPr>
              <a:xfrm>
                <a:off x="731193" y="3755703"/>
                <a:ext cx="6995" cy="18764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直線コネクタ 24"/>
            <p:cNvCxnSpPr/>
            <p:nvPr/>
          </p:nvCxnSpPr>
          <p:spPr>
            <a:xfrm>
              <a:off x="5927973" y="4391769"/>
              <a:ext cx="0" cy="216024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コネクタ 25"/>
            <p:cNvCxnSpPr/>
            <p:nvPr/>
          </p:nvCxnSpPr>
          <p:spPr>
            <a:xfrm>
              <a:off x="6729413" y="4371975"/>
              <a:ext cx="2802" cy="24340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コネクタ 26"/>
            <p:cNvCxnSpPr/>
            <p:nvPr/>
          </p:nvCxnSpPr>
          <p:spPr>
            <a:xfrm>
              <a:off x="5940127" y="5263455"/>
              <a:ext cx="25" cy="469801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コネクタ 27"/>
            <p:cNvCxnSpPr/>
            <p:nvPr/>
          </p:nvCxnSpPr>
          <p:spPr>
            <a:xfrm>
              <a:off x="6732240" y="5229200"/>
              <a:ext cx="25" cy="181769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線コネクタ 28"/>
            <p:cNvCxnSpPr/>
            <p:nvPr/>
          </p:nvCxnSpPr>
          <p:spPr>
            <a:xfrm>
              <a:off x="5940127" y="6415583"/>
              <a:ext cx="0" cy="14401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コネクタ 29"/>
            <p:cNvCxnSpPr/>
            <p:nvPr/>
          </p:nvCxnSpPr>
          <p:spPr>
            <a:xfrm>
              <a:off x="6760790" y="6387008"/>
              <a:ext cx="0" cy="14401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テキスト ボックス 30"/>
            <p:cNvSpPr txBox="1"/>
            <p:nvPr/>
          </p:nvSpPr>
          <p:spPr>
            <a:xfrm>
              <a:off x="1653505" y="5852195"/>
              <a:ext cx="4764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200" dirty="0" smtClean="0"/>
                <a:t>GND</a:t>
              </a:r>
              <a:endParaRPr kumimoji="1" lang="ja-JP" altLang="en-US" sz="1200" dirty="0"/>
            </a:p>
          </p:txBody>
        </p:sp>
        <p:sp>
          <p:nvSpPr>
            <p:cNvPr id="32" name="テキスト ボックス 31"/>
            <p:cNvSpPr txBox="1"/>
            <p:nvPr/>
          </p:nvSpPr>
          <p:spPr>
            <a:xfrm>
              <a:off x="1115616" y="6021288"/>
              <a:ext cx="46198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200" dirty="0" smtClean="0"/>
                <a:t>OUT</a:t>
              </a:r>
              <a:endParaRPr kumimoji="1" lang="ja-JP" altLang="en-US" sz="1200" dirty="0"/>
            </a:p>
          </p:txBody>
        </p:sp>
        <p:sp>
          <p:nvSpPr>
            <p:cNvPr id="33" name="テキスト ボックス 32"/>
            <p:cNvSpPr txBox="1"/>
            <p:nvPr/>
          </p:nvSpPr>
          <p:spPr>
            <a:xfrm>
              <a:off x="971600" y="5733256"/>
              <a:ext cx="4249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200" dirty="0" err="1" smtClean="0"/>
                <a:t>Vdd</a:t>
              </a:r>
              <a:endParaRPr kumimoji="1" lang="ja-JP" altLang="en-US" sz="1200" dirty="0"/>
            </a:p>
          </p:txBody>
        </p:sp>
        <p:sp>
          <p:nvSpPr>
            <p:cNvPr id="34" name="テキスト ボックス 33"/>
            <p:cNvSpPr txBox="1"/>
            <p:nvPr/>
          </p:nvSpPr>
          <p:spPr>
            <a:xfrm>
              <a:off x="251520" y="4437112"/>
              <a:ext cx="8194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200" dirty="0" smtClean="0"/>
                <a:t>PIR</a:t>
              </a:r>
            </a:p>
            <a:p>
              <a:r>
                <a:rPr kumimoji="1" lang="en-US" altLang="ja-JP" sz="1200" dirty="0" err="1" smtClean="0"/>
                <a:t>Napion</a:t>
              </a:r>
              <a:endParaRPr kumimoji="1" lang="en-US" altLang="ja-JP" sz="1200" dirty="0" smtClean="0"/>
            </a:p>
            <a:p>
              <a:r>
                <a:rPr lang="en-US" altLang="ja-JP" sz="1200" dirty="0" smtClean="0"/>
                <a:t>AMN2111</a:t>
              </a:r>
              <a:endParaRPr kumimoji="1" lang="ja-JP" altLang="en-US" sz="1200" dirty="0"/>
            </a:p>
          </p:txBody>
        </p:sp>
        <p:sp>
          <p:nvSpPr>
            <p:cNvPr id="35" name="テキスト ボックス 34"/>
            <p:cNvSpPr txBox="1"/>
            <p:nvPr/>
          </p:nvSpPr>
          <p:spPr>
            <a:xfrm>
              <a:off x="1997871" y="4365104"/>
              <a:ext cx="1040380" cy="4776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1200" dirty="0" smtClean="0"/>
                <a:t>Light Sensor</a:t>
              </a:r>
              <a:r>
                <a:rPr kumimoji="1" lang="en-US" altLang="ja-JP" sz="1200" dirty="0" smtClean="0"/>
                <a:t/>
              </a:r>
              <a:br>
                <a:rPr kumimoji="1" lang="en-US" altLang="ja-JP" sz="1200" dirty="0" smtClean="0"/>
              </a:br>
              <a:r>
                <a:rPr kumimoji="1" lang="en-US" altLang="ja-JP" sz="1200" dirty="0" smtClean="0"/>
                <a:t>DEV-08464</a:t>
              </a:r>
              <a:endParaRPr kumimoji="1" lang="ja-JP" altLang="en-US" sz="1200" dirty="0"/>
            </a:p>
          </p:txBody>
        </p:sp>
        <p:sp>
          <p:nvSpPr>
            <p:cNvPr id="36" name="テキスト ボックス 35"/>
            <p:cNvSpPr txBox="1"/>
            <p:nvPr/>
          </p:nvSpPr>
          <p:spPr>
            <a:xfrm>
              <a:off x="3109271" y="4437112"/>
              <a:ext cx="1616137" cy="4984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1200" dirty="0" smtClean="0"/>
                <a:t>Temperature Sensor.</a:t>
              </a:r>
              <a:r>
                <a:rPr kumimoji="1" lang="en-US" altLang="ja-JP" sz="1200" dirty="0" smtClean="0"/>
                <a:t/>
              </a:r>
              <a:br>
                <a:rPr kumimoji="1" lang="en-US" altLang="ja-JP" sz="1200" dirty="0" smtClean="0"/>
              </a:br>
              <a:r>
                <a:rPr kumimoji="1" lang="en-US" altLang="ja-JP" sz="1200" dirty="0" smtClean="0"/>
                <a:t>DEV-08777</a:t>
              </a:r>
              <a:endParaRPr kumimoji="1" lang="ja-JP" altLang="en-US" sz="1200" dirty="0"/>
            </a:p>
          </p:txBody>
        </p:sp>
        <p:cxnSp>
          <p:nvCxnSpPr>
            <p:cNvPr id="37" name="直線コネクタ 36"/>
            <p:cNvCxnSpPr/>
            <p:nvPr/>
          </p:nvCxnSpPr>
          <p:spPr>
            <a:xfrm>
              <a:off x="1710730" y="5905847"/>
              <a:ext cx="3770" cy="3330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カギ線コネクタ 37"/>
            <p:cNvCxnSpPr/>
            <p:nvPr/>
          </p:nvCxnSpPr>
          <p:spPr>
            <a:xfrm rot="16200000" flipV="1">
              <a:off x="431541" y="4977173"/>
              <a:ext cx="1584175" cy="360040"/>
            </a:xfrm>
            <a:prstGeom prst="bentConnector3">
              <a:avLst>
                <a:gd name="adj1" fmla="val -506"/>
              </a:avLst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カギ線コネクタ 38"/>
            <p:cNvCxnSpPr/>
            <p:nvPr/>
          </p:nvCxnSpPr>
          <p:spPr>
            <a:xfrm rot="10800000" flipV="1">
              <a:off x="2123728" y="3573016"/>
              <a:ext cx="3024336" cy="2736304"/>
            </a:xfrm>
            <a:prstGeom prst="bentConnector3">
              <a:avLst>
                <a:gd name="adj1" fmla="val 239"/>
              </a:avLst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カギ線コネクタ 39"/>
            <p:cNvCxnSpPr/>
            <p:nvPr/>
          </p:nvCxnSpPr>
          <p:spPr>
            <a:xfrm rot="10800000">
              <a:off x="1547664" y="6021288"/>
              <a:ext cx="648072" cy="288032"/>
            </a:xfrm>
            <a:prstGeom prst="bentConnector3">
              <a:avLst>
                <a:gd name="adj1" fmla="val 98502"/>
              </a:avLst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グループ化 162"/>
            <p:cNvGrpSpPr/>
            <p:nvPr/>
          </p:nvGrpSpPr>
          <p:grpSpPr>
            <a:xfrm>
              <a:off x="4414838" y="3573016"/>
              <a:ext cx="185737" cy="2520280"/>
              <a:chOff x="4414838" y="3573016"/>
              <a:chExt cx="185737" cy="2520280"/>
            </a:xfrm>
          </p:grpSpPr>
          <p:cxnSp>
            <p:nvCxnSpPr>
              <p:cNvPr id="82" name="直線コネクタ 81"/>
              <p:cNvCxnSpPr/>
              <p:nvPr/>
            </p:nvCxnSpPr>
            <p:spPr>
              <a:xfrm>
                <a:off x="4499992" y="3573016"/>
                <a:ext cx="0" cy="72008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線コネクタ 82"/>
              <p:cNvCxnSpPr/>
              <p:nvPr/>
            </p:nvCxnSpPr>
            <p:spPr>
              <a:xfrm>
                <a:off x="4499992" y="4437112"/>
                <a:ext cx="0" cy="165618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円弧 83"/>
              <p:cNvSpPr/>
              <p:nvPr/>
            </p:nvSpPr>
            <p:spPr>
              <a:xfrm>
                <a:off x="4424363" y="4285679"/>
                <a:ext cx="166687" cy="162496"/>
              </a:xfrm>
              <a:prstGeom prst="arc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5" name="円弧 84"/>
              <p:cNvSpPr/>
              <p:nvPr/>
            </p:nvSpPr>
            <p:spPr>
              <a:xfrm rot="10800000" flipH="1">
                <a:off x="4414838" y="4241674"/>
                <a:ext cx="185737" cy="196975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42" name="テキスト ボックス 41"/>
            <p:cNvSpPr txBox="1"/>
            <p:nvPr/>
          </p:nvSpPr>
          <p:spPr>
            <a:xfrm>
              <a:off x="7740352" y="5877272"/>
              <a:ext cx="4764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 smtClean="0"/>
                <a:t>1kΩ</a:t>
              </a:r>
              <a:endParaRPr kumimoji="1" lang="ja-JP" altLang="en-US" sz="1400" dirty="0"/>
            </a:p>
          </p:txBody>
        </p:sp>
        <p:sp>
          <p:nvSpPr>
            <p:cNvPr id="43" name="テキスト ボックス 42"/>
            <p:cNvSpPr txBox="1"/>
            <p:nvPr/>
          </p:nvSpPr>
          <p:spPr>
            <a:xfrm>
              <a:off x="6804248" y="5805264"/>
              <a:ext cx="6591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 smtClean="0"/>
                <a:t>100kΩ</a:t>
              </a:r>
              <a:endParaRPr kumimoji="1" lang="ja-JP" altLang="en-US" sz="1400" dirty="0"/>
            </a:p>
          </p:txBody>
        </p:sp>
        <p:sp>
          <p:nvSpPr>
            <p:cNvPr id="44" name="テキスト ボックス 43"/>
            <p:cNvSpPr txBox="1"/>
            <p:nvPr/>
          </p:nvSpPr>
          <p:spPr>
            <a:xfrm>
              <a:off x="6012160" y="6165304"/>
              <a:ext cx="6591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 smtClean="0"/>
                <a:t>100kΩ</a:t>
              </a:r>
              <a:endParaRPr kumimoji="1" lang="ja-JP" altLang="en-US" sz="1400" dirty="0"/>
            </a:p>
          </p:txBody>
        </p:sp>
        <p:cxnSp>
          <p:nvCxnSpPr>
            <p:cNvPr id="45" name="カギ線コネクタ 44"/>
            <p:cNvCxnSpPr/>
            <p:nvPr/>
          </p:nvCxnSpPr>
          <p:spPr>
            <a:xfrm rot="5400000" flipH="1" flipV="1">
              <a:off x="5184068" y="1808820"/>
              <a:ext cx="5112568" cy="2016224"/>
            </a:xfrm>
            <a:prstGeom prst="bentConnector3">
              <a:avLst>
                <a:gd name="adj1" fmla="val -116"/>
              </a:avLst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線コネクタ 45"/>
            <p:cNvCxnSpPr/>
            <p:nvPr/>
          </p:nvCxnSpPr>
          <p:spPr>
            <a:xfrm flipV="1">
              <a:off x="7812360" y="4797152"/>
              <a:ext cx="216024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コネクタ 46"/>
            <p:cNvCxnSpPr/>
            <p:nvPr/>
          </p:nvCxnSpPr>
          <p:spPr>
            <a:xfrm flipH="1">
              <a:off x="7884368" y="479715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コネクタ 47"/>
            <p:cNvCxnSpPr/>
            <p:nvPr/>
          </p:nvCxnSpPr>
          <p:spPr>
            <a:xfrm flipV="1">
              <a:off x="7884368" y="4653136"/>
              <a:ext cx="216024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コネクタ 48"/>
            <p:cNvCxnSpPr>
              <a:endCxn id="124" idx="3"/>
            </p:cNvCxnSpPr>
            <p:nvPr/>
          </p:nvCxnSpPr>
          <p:spPr>
            <a:xfrm flipV="1">
              <a:off x="7596336" y="5041412"/>
              <a:ext cx="0" cy="2597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カギ線コネクタ 49"/>
            <p:cNvCxnSpPr/>
            <p:nvPr/>
          </p:nvCxnSpPr>
          <p:spPr>
            <a:xfrm flipV="1">
              <a:off x="4788024" y="260648"/>
              <a:ext cx="3960440" cy="504056"/>
            </a:xfrm>
            <a:prstGeom prst="bentConnector3">
              <a:avLst>
                <a:gd name="adj1" fmla="val -265"/>
              </a:avLst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カギ線コネクタ 50"/>
            <p:cNvCxnSpPr/>
            <p:nvPr/>
          </p:nvCxnSpPr>
          <p:spPr>
            <a:xfrm rot="5400000" flipH="1" flipV="1">
              <a:off x="4716016" y="1340768"/>
              <a:ext cx="5400600" cy="2952328"/>
            </a:xfrm>
            <a:prstGeom prst="bentConnector3">
              <a:avLst>
                <a:gd name="adj1" fmla="val 87"/>
              </a:avLst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カギ線コネクタ 51"/>
            <p:cNvCxnSpPr/>
            <p:nvPr/>
          </p:nvCxnSpPr>
          <p:spPr>
            <a:xfrm flipV="1">
              <a:off x="4932040" y="116632"/>
              <a:ext cx="3960440" cy="648072"/>
            </a:xfrm>
            <a:prstGeom prst="bentConnector3">
              <a:avLst>
                <a:gd name="adj1" fmla="val -25"/>
              </a:avLst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カギ線コネクタ 52"/>
            <p:cNvCxnSpPr/>
            <p:nvPr/>
          </p:nvCxnSpPr>
          <p:spPr>
            <a:xfrm>
              <a:off x="3563888" y="5445224"/>
              <a:ext cx="1872208" cy="720080"/>
            </a:xfrm>
            <a:prstGeom prst="bentConnector3">
              <a:avLst>
                <a:gd name="adj1" fmla="val -7998"/>
              </a:avLst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線コネクタ 53"/>
            <p:cNvCxnSpPr/>
            <p:nvPr/>
          </p:nvCxnSpPr>
          <p:spPr>
            <a:xfrm>
              <a:off x="5421238" y="3573016"/>
              <a:ext cx="0" cy="2592288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線コネクタ 54"/>
            <p:cNvCxnSpPr/>
            <p:nvPr/>
          </p:nvCxnSpPr>
          <p:spPr>
            <a:xfrm>
              <a:off x="5263505" y="3582541"/>
              <a:ext cx="0" cy="2664296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カギ線コネクタ 55"/>
            <p:cNvCxnSpPr/>
            <p:nvPr/>
          </p:nvCxnSpPr>
          <p:spPr>
            <a:xfrm>
              <a:off x="2411760" y="5301208"/>
              <a:ext cx="2880320" cy="936104"/>
            </a:xfrm>
            <a:prstGeom prst="bentConnector3">
              <a:avLst>
                <a:gd name="adj1" fmla="val -6879"/>
              </a:avLst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テキスト ボックス 56"/>
            <p:cNvSpPr txBox="1"/>
            <p:nvPr/>
          </p:nvSpPr>
          <p:spPr>
            <a:xfrm>
              <a:off x="7596336" y="4437112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200" dirty="0" smtClean="0"/>
                <a:t>LED</a:t>
              </a:r>
              <a:endParaRPr kumimoji="1" lang="ja-JP" altLang="en-US" sz="1200" dirty="0"/>
            </a:p>
          </p:txBody>
        </p:sp>
        <p:sp>
          <p:nvSpPr>
            <p:cNvPr id="58" name="フリーフォーム 57"/>
            <p:cNvSpPr/>
            <p:nvPr/>
          </p:nvSpPr>
          <p:spPr>
            <a:xfrm>
              <a:off x="7600950" y="5286375"/>
              <a:ext cx="130175" cy="323850"/>
            </a:xfrm>
            <a:custGeom>
              <a:avLst/>
              <a:gdLst>
                <a:gd name="connsiteX0" fmla="*/ 0 w 130175"/>
                <a:gd name="connsiteY0" fmla="*/ 0 h 323850"/>
                <a:gd name="connsiteX1" fmla="*/ 104775 w 130175"/>
                <a:gd name="connsiteY1" fmla="*/ 38100 h 323850"/>
                <a:gd name="connsiteX2" fmla="*/ 114300 w 130175"/>
                <a:gd name="connsiteY2" fmla="*/ 133350 h 323850"/>
                <a:gd name="connsiteX3" fmla="*/ 114300 w 130175"/>
                <a:gd name="connsiteY3" fmla="*/ 266700 h 323850"/>
                <a:gd name="connsiteX4" fmla="*/ 19050 w 13017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175" h="323850">
                  <a:moveTo>
                    <a:pt x="0" y="0"/>
                  </a:moveTo>
                  <a:cubicBezTo>
                    <a:pt x="42862" y="7937"/>
                    <a:pt x="85725" y="15875"/>
                    <a:pt x="104775" y="38100"/>
                  </a:cubicBezTo>
                  <a:cubicBezTo>
                    <a:pt x="123825" y="60325"/>
                    <a:pt x="112712" y="95250"/>
                    <a:pt x="114300" y="133350"/>
                  </a:cubicBezTo>
                  <a:cubicBezTo>
                    <a:pt x="115888" y="171450"/>
                    <a:pt x="130175" y="234950"/>
                    <a:pt x="114300" y="266700"/>
                  </a:cubicBezTo>
                  <a:cubicBezTo>
                    <a:pt x="98425" y="298450"/>
                    <a:pt x="58737" y="311150"/>
                    <a:pt x="19050" y="323850"/>
                  </a:cubicBezTo>
                </a:path>
              </a:pathLst>
            </a:cu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9" name="フリーフォーム 58"/>
            <p:cNvSpPr/>
            <p:nvPr/>
          </p:nvSpPr>
          <p:spPr>
            <a:xfrm>
              <a:off x="6724650" y="5429250"/>
              <a:ext cx="117475" cy="152400"/>
            </a:xfrm>
            <a:custGeom>
              <a:avLst/>
              <a:gdLst>
                <a:gd name="connsiteX0" fmla="*/ 0 w 117475"/>
                <a:gd name="connsiteY0" fmla="*/ 0 h 152400"/>
                <a:gd name="connsiteX1" fmla="*/ 95250 w 117475"/>
                <a:gd name="connsiteY1" fmla="*/ 38100 h 152400"/>
                <a:gd name="connsiteX2" fmla="*/ 104775 w 117475"/>
                <a:gd name="connsiteY2" fmla="*/ 133350 h 152400"/>
                <a:gd name="connsiteX3" fmla="*/ 19050 w 117475"/>
                <a:gd name="connsiteY3" fmla="*/ 152400 h 152400"/>
                <a:gd name="connsiteX4" fmla="*/ 19050 w 117475"/>
                <a:gd name="connsiteY4" fmla="*/ 15240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75" h="152400">
                  <a:moveTo>
                    <a:pt x="0" y="0"/>
                  </a:moveTo>
                  <a:cubicBezTo>
                    <a:pt x="38894" y="7937"/>
                    <a:pt x="77788" y="15875"/>
                    <a:pt x="95250" y="38100"/>
                  </a:cubicBezTo>
                  <a:cubicBezTo>
                    <a:pt x="112712" y="60325"/>
                    <a:pt x="117475" y="114300"/>
                    <a:pt x="104775" y="133350"/>
                  </a:cubicBezTo>
                  <a:cubicBezTo>
                    <a:pt x="92075" y="152400"/>
                    <a:pt x="19050" y="152400"/>
                    <a:pt x="19050" y="152400"/>
                  </a:cubicBezTo>
                  <a:lnTo>
                    <a:pt x="19050" y="152400"/>
                  </a:lnTo>
                </a:path>
              </a:pathLst>
            </a:cu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60" name="直線コネクタ 59"/>
            <p:cNvCxnSpPr/>
            <p:nvPr/>
          </p:nvCxnSpPr>
          <p:spPr>
            <a:xfrm>
              <a:off x="1691680" y="6381328"/>
              <a:ext cx="0" cy="14401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線コネクタ 60"/>
            <p:cNvCxnSpPr/>
            <p:nvPr/>
          </p:nvCxnSpPr>
          <p:spPr>
            <a:xfrm>
              <a:off x="2987824" y="6381328"/>
              <a:ext cx="3026" cy="16234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線コネクタ 61"/>
            <p:cNvCxnSpPr/>
            <p:nvPr/>
          </p:nvCxnSpPr>
          <p:spPr>
            <a:xfrm>
              <a:off x="4143375" y="6372225"/>
              <a:ext cx="0" cy="152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フリーフォーム 62"/>
            <p:cNvSpPr/>
            <p:nvPr/>
          </p:nvSpPr>
          <p:spPr>
            <a:xfrm>
              <a:off x="1704975" y="6219825"/>
              <a:ext cx="122237" cy="161925"/>
            </a:xfrm>
            <a:custGeom>
              <a:avLst/>
              <a:gdLst>
                <a:gd name="connsiteX0" fmla="*/ 9525 w 122237"/>
                <a:gd name="connsiteY0" fmla="*/ 0 h 161925"/>
                <a:gd name="connsiteX1" fmla="*/ 104775 w 122237"/>
                <a:gd name="connsiteY1" fmla="*/ 47625 h 161925"/>
                <a:gd name="connsiteX2" fmla="*/ 104775 w 122237"/>
                <a:gd name="connsiteY2" fmla="*/ 123825 h 161925"/>
                <a:gd name="connsiteX3" fmla="*/ 0 w 122237"/>
                <a:gd name="connsiteY3" fmla="*/ 16192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237" h="161925">
                  <a:moveTo>
                    <a:pt x="9525" y="0"/>
                  </a:moveTo>
                  <a:cubicBezTo>
                    <a:pt x="49212" y="13494"/>
                    <a:pt x="88900" y="26988"/>
                    <a:pt x="104775" y="47625"/>
                  </a:cubicBezTo>
                  <a:cubicBezTo>
                    <a:pt x="120650" y="68263"/>
                    <a:pt x="122237" y="104775"/>
                    <a:pt x="104775" y="123825"/>
                  </a:cubicBezTo>
                  <a:cubicBezTo>
                    <a:pt x="87313" y="142875"/>
                    <a:pt x="43656" y="152400"/>
                    <a:pt x="0" y="161925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4" name="フリーフォーム 63"/>
            <p:cNvSpPr/>
            <p:nvPr/>
          </p:nvSpPr>
          <p:spPr>
            <a:xfrm>
              <a:off x="2990850" y="6153150"/>
              <a:ext cx="100013" cy="219075"/>
            </a:xfrm>
            <a:custGeom>
              <a:avLst/>
              <a:gdLst>
                <a:gd name="connsiteX0" fmla="*/ 0 w 100013"/>
                <a:gd name="connsiteY0" fmla="*/ 0 h 219075"/>
                <a:gd name="connsiteX1" fmla="*/ 85725 w 100013"/>
                <a:gd name="connsiteY1" fmla="*/ 57150 h 219075"/>
                <a:gd name="connsiteX2" fmla="*/ 85725 w 100013"/>
                <a:gd name="connsiteY2" fmla="*/ 190500 h 219075"/>
                <a:gd name="connsiteX3" fmla="*/ 9525 w 100013"/>
                <a:gd name="connsiteY3" fmla="*/ 219075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013" h="219075">
                  <a:moveTo>
                    <a:pt x="0" y="0"/>
                  </a:moveTo>
                  <a:cubicBezTo>
                    <a:pt x="35719" y="12700"/>
                    <a:pt x="71438" y="25400"/>
                    <a:pt x="85725" y="57150"/>
                  </a:cubicBezTo>
                  <a:cubicBezTo>
                    <a:pt x="100013" y="88900"/>
                    <a:pt x="98425" y="163513"/>
                    <a:pt x="85725" y="190500"/>
                  </a:cubicBezTo>
                  <a:cubicBezTo>
                    <a:pt x="73025" y="217487"/>
                    <a:pt x="41275" y="218281"/>
                    <a:pt x="9525" y="219075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5" name="フリーフォーム 64"/>
            <p:cNvSpPr/>
            <p:nvPr/>
          </p:nvSpPr>
          <p:spPr>
            <a:xfrm>
              <a:off x="4143375" y="6091238"/>
              <a:ext cx="139700" cy="304799"/>
            </a:xfrm>
            <a:custGeom>
              <a:avLst/>
              <a:gdLst>
                <a:gd name="connsiteX0" fmla="*/ 0 w 139700"/>
                <a:gd name="connsiteY0" fmla="*/ 4762 h 304799"/>
                <a:gd name="connsiteX1" fmla="*/ 95250 w 139700"/>
                <a:gd name="connsiteY1" fmla="*/ 42862 h 304799"/>
                <a:gd name="connsiteX2" fmla="*/ 123825 w 139700"/>
                <a:gd name="connsiteY2" fmla="*/ 261937 h 304799"/>
                <a:gd name="connsiteX3" fmla="*/ 0 w 139700"/>
                <a:gd name="connsiteY3" fmla="*/ 300037 h 304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04799">
                  <a:moveTo>
                    <a:pt x="0" y="4762"/>
                  </a:moveTo>
                  <a:cubicBezTo>
                    <a:pt x="37306" y="2381"/>
                    <a:pt x="74613" y="0"/>
                    <a:pt x="95250" y="42862"/>
                  </a:cubicBezTo>
                  <a:cubicBezTo>
                    <a:pt x="115887" y="85724"/>
                    <a:pt x="139700" y="219075"/>
                    <a:pt x="123825" y="261937"/>
                  </a:cubicBezTo>
                  <a:cubicBezTo>
                    <a:pt x="107950" y="304799"/>
                    <a:pt x="53975" y="302418"/>
                    <a:pt x="0" y="300037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6" name="円/楕円 65"/>
            <p:cNvSpPr/>
            <p:nvPr/>
          </p:nvSpPr>
          <p:spPr>
            <a:xfrm>
              <a:off x="4324350" y="4348163"/>
              <a:ext cx="57150" cy="5715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7" name="円/楕円 66"/>
            <p:cNvSpPr/>
            <p:nvPr/>
          </p:nvSpPr>
          <p:spPr>
            <a:xfrm>
              <a:off x="4462463" y="6491288"/>
              <a:ext cx="66676" cy="6667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8" name="円/楕円 67"/>
            <p:cNvSpPr/>
            <p:nvPr/>
          </p:nvSpPr>
          <p:spPr>
            <a:xfrm>
              <a:off x="4100512" y="4338638"/>
              <a:ext cx="61913" cy="5238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9" name="円/楕円 68"/>
            <p:cNvSpPr/>
            <p:nvPr/>
          </p:nvSpPr>
          <p:spPr>
            <a:xfrm>
              <a:off x="2987824" y="4331196"/>
              <a:ext cx="72008" cy="7200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0" name="円/楕円 69"/>
            <p:cNvSpPr/>
            <p:nvPr/>
          </p:nvSpPr>
          <p:spPr>
            <a:xfrm>
              <a:off x="2967038" y="6491436"/>
              <a:ext cx="66505" cy="712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1" name="円/楕円 70"/>
            <p:cNvSpPr/>
            <p:nvPr/>
          </p:nvSpPr>
          <p:spPr>
            <a:xfrm>
              <a:off x="4114800" y="6500813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2" name="円/楕円 71"/>
            <p:cNvSpPr/>
            <p:nvPr/>
          </p:nvSpPr>
          <p:spPr>
            <a:xfrm>
              <a:off x="5906244" y="64914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3" name="円/楕円 72"/>
            <p:cNvSpPr/>
            <p:nvPr/>
          </p:nvSpPr>
          <p:spPr>
            <a:xfrm>
              <a:off x="6719888" y="648119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4" name="円/楕円 73"/>
            <p:cNvSpPr/>
            <p:nvPr/>
          </p:nvSpPr>
          <p:spPr>
            <a:xfrm>
              <a:off x="5890642" y="5471542"/>
              <a:ext cx="72008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5" name="円/楕円 74"/>
            <p:cNvSpPr/>
            <p:nvPr/>
          </p:nvSpPr>
          <p:spPr>
            <a:xfrm>
              <a:off x="6707534" y="5342411"/>
              <a:ext cx="55215" cy="6112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6" name="円/楕円 75"/>
            <p:cNvSpPr/>
            <p:nvPr/>
          </p:nvSpPr>
          <p:spPr>
            <a:xfrm>
              <a:off x="5904187" y="4342830"/>
              <a:ext cx="57150" cy="4973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7" name="フリーフォーム 76"/>
            <p:cNvSpPr/>
            <p:nvPr/>
          </p:nvSpPr>
          <p:spPr>
            <a:xfrm>
              <a:off x="4495800" y="6080919"/>
              <a:ext cx="111919" cy="327025"/>
            </a:xfrm>
            <a:custGeom>
              <a:avLst/>
              <a:gdLst>
                <a:gd name="connsiteX0" fmla="*/ 4763 w 111919"/>
                <a:gd name="connsiteY0" fmla="*/ 10319 h 327025"/>
                <a:gd name="connsiteX1" fmla="*/ 95250 w 111919"/>
                <a:gd name="connsiteY1" fmla="*/ 43656 h 327025"/>
                <a:gd name="connsiteX2" fmla="*/ 104775 w 111919"/>
                <a:gd name="connsiteY2" fmla="*/ 272256 h 327025"/>
                <a:gd name="connsiteX3" fmla="*/ 52388 w 111919"/>
                <a:gd name="connsiteY3" fmla="*/ 319881 h 327025"/>
                <a:gd name="connsiteX4" fmla="*/ 0 w 111919"/>
                <a:gd name="connsiteY4" fmla="*/ 315119 h 327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919" h="327025">
                  <a:moveTo>
                    <a:pt x="4763" y="10319"/>
                  </a:moveTo>
                  <a:cubicBezTo>
                    <a:pt x="41672" y="5159"/>
                    <a:pt x="78581" y="0"/>
                    <a:pt x="95250" y="43656"/>
                  </a:cubicBezTo>
                  <a:cubicBezTo>
                    <a:pt x="111919" y="87312"/>
                    <a:pt x="111919" y="226219"/>
                    <a:pt x="104775" y="272256"/>
                  </a:cubicBezTo>
                  <a:cubicBezTo>
                    <a:pt x="97631" y="318293"/>
                    <a:pt x="69850" y="312737"/>
                    <a:pt x="52388" y="319881"/>
                  </a:cubicBezTo>
                  <a:cubicBezTo>
                    <a:pt x="34926" y="327025"/>
                    <a:pt x="17463" y="321072"/>
                    <a:pt x="0" y="315119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78" name="直線コネクタ 77"/>
            <p:cNvCxnSpPr>
              <a:stCxn id="77" idx="4"/>
            </p:cNvCxnSpPr>
            <p:nvPr/>
          </p:nvCxnSpPr>
          <p:spPr>
            <a:xfrm>
              <a:off x="4495800" y="6396038"/>
              <a:ext cx="0" cy="12382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曲折矢印 78"/>
            <p:cNvSpPr/>
            <p:nvPr/>
          </p:nvSpPr>
          <p:spPr>
            <a:xfrm rot="16200000">
              <a:off x="827584" y="836712"/>
              <a:ext cx="936104" cy="792088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曲折矢印 79"/>
            <p:cNvSpPr/>
            <p:nvPr/>
          </p:nvSpPr>
          <p:spPr>
            <a:xfrm rot="16200000" flipH="1">
              <a:off x="845586" y="2258870"/>
              <a:ext cx="792088" cy="972108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1" name="テキスト ボックス 80"/>
            <p:cNvSpPr txBox="1"/>
            <p:nvPr/>
          </p:nvSpPr>
          <p:spPr>
            <a:xfrm>
              <a:off x="179512" y="3212976"/>
              <a:ext cx="2132259" cy="605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 smtClean="0"/>
                <a:t>Android Terminal</a:t>
              </a:r>
              <a:br>
                <a:rPr kumimoji="1" lang="en-US" altLang="ja-JP" sz="1600" dirty="0" smtClean="0"/>
              </a:br>
              <a:r>
                <a:rPr kumimoji="1" lang="en-US" altLang="ja-JP" sz="1600" dirty="0" smtClean="0"/>
                <a:t>USB</a:t>
              </a:r>
              <a:r>
                <a:rPr lang="ja-JP" altLang="en-US" sz="1600" dirty="0" smtClean="0"/>
                <a:t> </a:t>
              </a:r>
              <a:r>
                <a:rPr lang="en-US" altLang="ja-JP" sz="1600" dirty="0" smtClean="0"/>
                <a:t>Cable connector</a:t>
              </a:r>
              <a:endParaRPr kumimoji="1" lang="ja-JP" altLang="en-US" sz="1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2050" name="Picture 2" descr="C:\workshop\embedded\doc\2012\iot-19\CIMG0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4698522" cy="6264696"/>
          </a:xfrm>
          <a:prstGeom prst="rect">
            <a:avLst/>
          </a:prstGeom>
          <a:noFill/>
        </p:spPr>
      </p:pic>
      <p:pic>
        <p:nvPicPr>
          <p:cNvPr id="2051" name="Picture 3" descr="C:\workshop\embedded\doc\2012\iot-19\CIMG00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32656"/>
            <a:ext cx="4698522" cy="6264696"/>
          </a:xfrm>
          <a:prstGeom prst="rect">
            <a:avLst/>
          </a:prstGeom>
          <a:noFill/>
        </p:spPr>
      </p:pic>
      <p:grpSp>
        <p:nvGrpSpPr>
          <p:cNvPr id="6" name="グループ化 5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7" name="円/楕円 6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8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9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10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3074" name="Picture 2" descr="C:\workshop\embedded\doc\2012\iot-19\CIMG0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860032" cy="6480043"/>
          </a:xfrm>
          <a:prstGeom prst="rect">
            <a:avLst/>
          </a:prstGeom>
          <a:noFill/>
        </p:spPr>
      </p:pic>
      <p:grpSp>
        <p:nvGrpSpPr>
          <p:cNvPr id="5" name="グループ化 4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6" name="円/楕円 5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8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9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90890"/>
            <a:ext cx="4114800" cy="523220"/>
          </a:xfrm>
        </p:spPr>
        <p:txBody>
          <a:bodyPr/>
          <a:lstStyle/>
          <a:p>
            <a:r>
              <a:rPr kumimoji="1" lang="en-US" altLang="ja-JP" sz="2800" dirty="0" smtClean="0"/>
              <a:t>Wiki</a:t>
            </a:r>
            <a:r>
              <a:rPr kumimoji="1" lang="ja-JP" altLang="en-US" sz="2800" dirty="0" smtClean="0"/>
              <a:t>ページに書くコマンド</a:t>
            </a:r>
            <a:endParaRPr kumimoji="1" lang="ja-JP" altLang="en-US" sz="28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dirty="0" err="1" smtClean="0"/>
              <a:t>command:set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readInterval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時間間隔</a:t>
            </a:r>
            <a:r>
              <a:rPr lang="en-US" altLang="ja-JP" dirty="0" smtClean="0"/>
              <a:t>&gt;</a:t>
            </a:r>
            <a:endParaRPr lang="ja-JP" altLang="ja-JP" dirty="0" smtClean="0"/>
          </a:p>
          <a:p>
            <a:pPr lvl="0"/>
            <a:r>
              <a:rPr lang="en-US" altLang="ja-JP" dirty="0" err="1" smtClean="0"/>
              <a:t>command:set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sendInterval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時間間隔</a:t>
            </a:r>
            <a:r>
              <a:rPr lang="en-US" altLang="ja-JP" dirty="0" smtClean="0"/>
              <a:t>&gt;</a:t>
            </a:r>
            <a:endParaRPr lang="ja-JP" altLang="ja-JP" dirty="0" smtClean="0"/>
          </a:p>
          <a:p>
            <a:pPr lvl="0"/>
            <a:r>
              <a:rPr lang="en-US" altLang="ja-JP" dirty="0" err="1" smtClean="0"/>
              <a:t>command:set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pageName</a:t>
            </a:r>
            <a:r>
              <a:rPr lang="en-US" altLang="ja-JP" dirty="0" smtClean="0"/>
              <a:t>=”&lt;</a:t>
            </a:r>
            <a:r>
              <a:rPr lang="ja-JP" altLang="ja-JP" dirty="0" smtClean="0"/>
              <a:t>ページ名</a:t>
            </a:r>
            <a:r>
              <a:rPr lang="en-US" altLang="ja-JP" dirty="0" smtClean="0"/>
              <a:t>&gt;”</a:t>
            </a:r>
            <a:endParaRPr lang="ja-JP" altLang="ja-JP" dirty="0" smtClean="0"/>
          </a:p>
          <a:p>
            <a:pPr lvl="1"/>
            <a:r>
              <a:rPr lang="ja-JP" altLang="en-US" dirty="0" smtClean="0"/>
              <a:t>読み書きページを指定</a:t>
            </a:r>
            <a:endParaRPr lang="en-US" altLang="ja-JP" dirty="0" smtClean="0"/>
          </a:p>
          <a:p>
            <a:pPr lvl="1"/>
            <a:r>
              <a:rPr lang="ja-JP" altLang="ja-JP" dirty="0" smtClean="0"/>
              <a:t>ページ名</a:t>
            </a:r>
            <a:r>
              <a:rPr lang="ja-JP" altLang="ja-JP" dirty="0" smtClean="0"/>
              <a:t>の中で</a:t>
            </a:r>
            <a:r>
              <a:rPr lang="en-US" altLang="ja-JP" dirty="0" smtClean="0"/>
              <a:t> &lt;hour&gt; </a:t>
            </a:r>
            <a:r>
              <a:rPr lang="ja-JP" altLang="en-US" dirty="0" smtClean="0"/>
              <a:t>記述可</a:t>
            </a:r>
            <a:endParaRPr lang="en-US" altLang="ja-JP" dirty="0" smtClean="0"/>
          </a:p>
          <a:p>
            <a:pPr lvl="1"/>
            <a:r>
              <a:rPr lang="ja-JP" altLang="ja-JP" dirty="0" smtClean="0"/>
              <a:t>自動的に実行結果を書き込むページを時間により変更することが可能</a:t>
            </a:r>
            <a:r>
              <a:rPr lang="en-US" altLang="ja-JP" dirty="0" smtClean="0"/>
              <a:t>.</a:t>
            </a:r>
            <a:endParaRPr lang="ja-JP" altLang="ja-JP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90890"/>
            <a:ext cx="4114800" cy="523220"/>
          </a:xfrm>
        </p:spPr>
        <p:txBody>
          <a:bodyPr/>
          <a:lstStyle/>
          <a:p>
            <a:r>
              <a:rPr lang="en-US" altLang="ja-JP" sz="2800" dirty="0" smtClean="0"/>
              <a:t>Wiki</a:t>
            </a:r>
            <a:r>
              <a:rPr lang="ja-JP" altLang="en-US" sz="2800" dirty="0" smtClean="0"/>
              <a:t>ページに書くコマンド</a:t>
            </a:r>
            <a:endParaRPr kumimoji="1" lang="ja-JP" altLang="en-US" sz="28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dirty="0" err="1" smtClean="0"/>
              <a:t>command:get</a:t>
            </a:r>
            <a:r>
              <a:rPr lang="en-US" altLang="ja-JP" dirty="0" smtClean="0"/>
              <a:t> in-a-&lt;</a:t>
            </a:r>
            <a:r>
              <a:rPr lang="ja-JP" altLang="ja-JP" dirty="0" smtClean="0"/>
              <a:t>端子番号</a:t>
            </a:r>
            <a:r>
              <a:rPr lang="en-US" altLang="ja-JP" dirty="0" smtClean="0"/>
              <a:t>&gt;  &lt;</a:t>
            </a:r>
            <a:r>
              <a:rPr lang="ja-JP" altLang="ja-JP" dirty="0" smtClean="0"/>
              <a:t>属性</a:t>
            </a:r>
            <a:r>
              <a:rPr lang="en-US" altLang="ja-JP" dirty="0" smtClean="0"/>
              <a:t>&gt;</a:t>
            </a:r>
            <a:endParaRPr lang="ja-JP" altLang="ja-JP" dirty="0" smtClean="0"/>
          </a:p>
          <a:p>
            <a:pPr lvl="1"/>
            <a:r>
              <a:rPr lang="ja-JP" altLang="ja-JP" dirty="0" smtClean="0"/>
              <a:t>アナログ入力端子からデータを取得</a:t>
            </a:r>
          </a:p>
          <a:p>
            <a:pPr lvl="1"/>
            <a:r>
              <a:rPr lang="en-US" altLang="ja-JP" dirty="0" smtClean="0"/>
              <a:t>device=a-&lt;</a:t>
            </a:r>
            <a:r>
              <a:rPr lang="ja-JP" altLang="ja-JP" dirty="0" smtClean="0"/>
              <a:t>端子番号</a:t>
            </a:r>
            <a:r>
              <a:rPr lang="en-US" altLang="ja-JP" dirty="0" smtClean="0"/>
              <a:t>&gt;, Data=&lt;</a:t>
            </a:r>
            <a:r>
              <a:rPr lang="ja-JP" altLang="ja-JP" dirty="0" smtClean="0"/>
              <a:t>日時</a:t>
            </a:r>
            <a:r>
              <a:rPr lang="en-US" altLang="ja-JP" dirty="0" smtClean="0"/>
              <a:t>&gt;, &lt;</a:t>
            </a:r>
            <a:r>
              <a:rPr lang="ja-JP" altLang="ja-JP" dirty="0" smtClean="0"/>
              <a:t>データ</a:t>
            </a:r>
            <a:r>
              <a:rPr lang="en-US" altLang="ja-JP" dirty="0" smtClean="0"/>
              <a:t>&gt;.</a:t>
            </a:r>
            <a:br>
              <a:rPr lang="en-US" altLang="ja-JP" dirty="0" smtClean="0"/>
            </a:br>
            <a:r>
              <a:rPr lang="ja-JP" altLang="en-US" dirty="0" smtClean="0"/>
              <a:t>を</a:t>
            </a:r>
            <a:r>
              <a:rPr lang="en-US" altLang="ja-JP" dirty="0" smtClean="0"/>
              <a:t>Wiki </a:t>
            </a:r>
            <a:r>
              <a:rPr lang="ja-JP" altLang="ja-JP" dirty="0" smtClean="0"/>
              <a:t>ページの結果の最後に追加</a:t>
            </a:r>
          </a:p>
          <a:p>
            <a:pPr lvl="1"/>
            <a:r>
              <a:rPr lang="en-US" altLang="ja-JP" dirty="0" smtClean="0"/>
              <a:t> 	&lt;</a:t>
            </a:r>
            <a:r>
              <a:rPr lang="ja-JP" altLang="ja-JP" dirty="0" smtClean="0"/>
              <a:t>属性</a:t>
            </a:r>
            <a:r>
              <a:rPr lang="en-US" altLang="ja-JP" dirty="0" smtClean="0"/>
              <a:t>&gt;::= last </a:t>
            </a:r>
            <a:br>
              <a:rPr lang="en-US" altLang="ja-JP" dirty="0" smtClean="0"/>
            </a:br>
            <a:r>
              <a:rPr lang="en-US" altLang="ja-JP" dirty="0" smtClean="0"/>
              <a:t>| stat  [</a:t>
            </a:r>
            <a:r>
              <a:rPr lang="en-US" altLang="ja-JP" dirty="0" err="1" smtClean="0"/>
              <a:t>sampleTerm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サンプリング間隔</a:t>
            </a:r>
            <a:r>
              <a:rPr lang="en-US" altLang="ja-JP" dirty="0" smtClean="0"/>
              <a:t>&gt;]</a:t>
            </a:r>
            <a:br>
              <a:rPr lang="en-US" altLang="ja-JP" dirty="0" smtClean="0"/>
            </a:br>
            <a:r>
              <a:rPr lang="en-US" altLang="ja-JP" dirty="0" smtClean="0"/>
              <a:t>[</a:t>
            </a:r>
            <a:r>
              <a:rPr lang="en-US" altLang="ja-JP" dirty="0" err="1" smtClean="0"/>
              <a:t>analysisTerm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解析期間</a:t>
            </a:r>
            <a:r>
              <a:rPr lang="en-US" altLang="ja-JP" dirty="0" smtClean="0"/>
              <a:t>&gt;]</a:t>
            </a:r>
          </a:p>
          <a:p>
            <a:pPr lvl="1"/>
            <a:r>
              <a:rPr lang="en-US" altLang="ja-JP" dirty="0" smtClean="0"/>
              <a:t>last : </a:t>
            </a:r>
            <a:r>
              <a:rPr lang="ja-JP" altLang="ja-JP" dirty="0" smtClean="0"/>
              <a:t>最後にコマンドを実行したときのデータ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&lt;</a:t>
            </a:r>
            <a:r>
              <a:rPr lang="ja-JP" altLang="en-US" dirty="0" smtClean="0"/>
              <a:t>データ</a:t>
            </a:r>
            <a:r>
              <a:rPr lang="en-US" altLang="ja-JP" dirty="0" smtClean="0"/>
              <a:t>&gt;::= v=&lt;</a:t>
            </a:r>
            <a:r>
              <a:rPr lang="ja-JP" altLang="ja-JP" dirty="0" smtClean="0"/>
              <a:t>アナログ値</a:t>
            </a:r>
            <a:r>
              <a:rPr lang="en-US" altLang="ja-JP" dirty="0" smtClean="0"/>
              <a:t>&gt;</a:t>
            </a:r>
          </a:p>
          <a:p>
            <a:pPr lvl="1"/>
            <a:endParaRPr lang="en-US" altLang="ja-JP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90890"/>
            <a:ext cx="4114800" cy="523220"/>
          </a:xfrm>
        </p:spPr>
        <p:txBody>
          <a:bodyPr/>
          <a:lstStyle/>
          <a:p>
            <a:r>
              <a:rPr lang="en-US" altLang="ja-JP" sz="2800" dirty="0" smtClean="0"/>
              <a:t>Wiki</a:t>
            </a:r>
            <a:r>
              <a:rPr lang="ja-JP" altLang="en-US" sz="2800" dirty="0" smtClean="0"/>
              <a:t>ページに書くコマンド</a:t>
            </a:r>
            <a:endParaRPr kumimoji="1" lang="ja-JP" altLang="en-US" sz="28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ja-JP" dirty="0" smtClean="0"/>
              <a:t>stat:  &lt;</a:t>
            </a:r>
            <a:r>
              <a:rPr lang="ja-JP" altLang="ja-JP" dirty="0" smtClean="0"/>
              <a:t>サンプリング間隔</a:t>
            </a:r>
            <a:r>
              <a:rPr lang="en-US" altLang="ja-JP" dirty="0" smtClean="0"/>
              <a:t>&gt;(</a:t>
            </a:r>
            <a:r>
              <a:rPr lang="en-US" altLang="ja-JP" dirty="0" err="1" smtClean="0"/>
              <a:t>msec</a:t>
            </a:r>
            <a:r>
              <a:rPr lang="en-US" altLang="ja-JP" dirty="0" smtClean="0"/>
              <a:t>)</a:t>
            </a:r>
            <a:r>
              <a:rPr lang="ja-JP" altLang="en-US" dirty="0" smtClean="0"/>
              <a:t>で</a:t>
            </a:r>
            <a:r>
              <a:rPr lang="en-US" altLang="ja-JP" dirty="0" smtClean="0"/>
              <a:t> </a:t>
            </a:r>
            <a:br>
              <a:rPr lang="en-US" altLang="ja-JP" dirty="0" smtClean="0"/>
            </a:br>
            <a:r>
              <a:rPr lang="en-US" altLang="ja-JP" dirty="0" smtClean="0"/>
              <a:t>       &lt;</a:t>
            </a:r>
            <a:r>
              <a:rPr lang="ja-JP" altLang="ja-JP" dirty="0" smtClean="0"/>
              <a:t>解析期間</a:t>
            </a:r>
            <a:r>
              <a:rPr lang="en-US" altLang="ja-JP" dirty="0" smtClean="0"/>
              <a:t>&gt;(</a:t>
            </a:r>
            <a:r>
              <a:rPr lang="en-US" altLang="ja-JP" dirty="0" err="1" smtClean="0"/>
              <a:t>msec</a:t>
            </a:r>
            <a:r>
              <a:rPr lang="en-US" altLang="ja-JP" dirty="0" smtClean="0"/>
              <a:t>) </a:t>
            </a:r>
            <a:r>
              <a:rPr lang="ja-JP" altLang="ja-JP" dirty="0" smtClean="0"/>
              <a:t>の間</a:t>
            </a:r>
            <a:r>
              <a:rPr lang="en-US" altLang="ja-JP" dirty="0" smtClean="0"/>
              <a:t>, </a:t>
            </a:r>
            <a:r>
              <a:rPr lang="ja-JP" altLang="ja-JP" dirty="0" smtClean="0"/>
              <a:t>データを</a:t>
            </a:r>
            <a:r>
              <a:rPr lang="ja-JP" altLang="en-US" dirty="0" smtClean="0"/>
              <a:t>入力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&lt;</a:t>
            </a:r>
            <a:r>
              <a:rPr lang="ja-JP" altLang="ja-JP" dirty="0" smtClean="0"/>
              <a:t>データ</a:t>
            </a:r>
            <a:r>
              <a:rPr lang="en-US" altLang="ja-JP" dirty="0" smtClean="0"/>
              <a:t>&gt;::=</a:t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dirty="0" err="1" smtClean="0"/>
              <a:t>ave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平均値</a:t>
            </a:r>
            <a:r>
              <a:rPr lang="en-US" altLang="ja-JP" dirty="0" smtClean="0"/>
              <a:t>&gt;, </a:t>
            </a:r>
            <a:r>
              <a:rPr lang="en-US" altLang="ja-JP" dirty="0" err="1" smtClean="0"/>
              <a:t>sdv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標準偏差</a:t>
            </a:r>
            <a:r>
              <a:rPr lang="en-US" altLang="ja-JP" dirty="0" smtClean="0"/>
              <a:t>&gt;, </a:t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dirty="0" smtClean="0"/>
              <a:t>max=&lt;</a:t>
            </a:r>
            <a:r>
              <a:rPr lang="ja-JP" altLang="ja-JP" dirty="0" smtClean="0"/>
              <a:t>最大値</a:t>
            </a:r>
            <a:r>
              <a:rPr lang="en-US" altLang="ja-JP" dirty="0" smtClean="0"/>
              <a:t>&gt;, min=&lt;</a:t>
            </a:r>
            <a:r>
              <a:rPr lang="ja-JP" altLang="ja-JP" dirty="0" smtClean="0"/>
              <a:t>最小値</a:t>
            </a:r>
            <a:r>
              <a:rPr lang="en-US" altLang="ja-JP" dirty="0" smtClean="0"/>
              <a:t>&gt;, </a:t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dirty="0" smtClean="0"/>
              <a:t>f1=&lt;</a:t>
            </a:r>
            <a:r>
              <a:rPr lang="ja-JP" altLang="ja-JP" dirty="0" smtClean="0"/>
              <a:t>平均値からの差が小さいものの頻度</a:t>
            </a:r>
            <a:r>
              <a:rPr lang="en-US" altLang="ja-JP" dirty="0" smtClean="0"/>
              <a:t>&gt;,</a:t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dirty="0" smtClean="0"/>
              <a:t>f2=&lt;</a:t>
            </a:r>
            <a:r>
              <a:rPr lang="ja-JP" altLang="ja-JP" dirty="0" smtClean="0"/>
              <a:t>平均値からの差が中くらいのものの頻度</a:t>
            </a:r>
            <a:r>
              <a:rPr lang="en-US" altLang="ja-JP" dirty="0" smtClean="0"/>
              <a:t>&gt;,</a:t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dirty="0" smtClean="0"/>
              <a:t>f3=&lt;</a:t>
            </a:r>
            <a:r>
              <a:rPr lang="ja-JP" altLang="ja-JP" dirty="0" smtClean="0"/>
              <a:t>平均値からの差が大きいものの頻度</a:t>
            </a:r>
            <a:r>
              <a:rPr lang="en-US" altLang="ja-JP" dirty="0" smtClean="0"/>
              <a:t>&gt;,</a:t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dirty="0" smtClean="0"/>
              <a:t>n=&lt;</a:t>
            </a:r>
            <a:r>
              <a:rPr lang="ja-JP" altLang="ja-JP" dirty="0" smtClean="0"/>
              <a:t>データの数</a:t>
            </a:r>
            <a:r>
              <a:rPr lang="en-US" altLang="ja-JP" dirty="0" smtClean="0"/>
              <a:t>&gt;,</a:t>
            </a:r>
            <a:r>
              <a:rPr lang="ja-JP" altLang="en-US" dirty="0" smtClean="0"/>
              <a:t>　</a:t>
            </a:r>
            <a:r>
              <a:rPr lang="en-US" altLang="ja-JP" dirty="0" err="1" smtClean="0"/>
              <a:t>dt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サンプリング間隔</a:t>
            </a:r>
            <a:r>
              <a:rPr lang="en-US" altLang="ja-JP" dirty="0" smtClean="0"/>
              <a:t>&gt;</a:t>
            </a:r>
            <a:endParaRPr lang="ja-JP" altLang="ja-JP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90890"/>
            <a:ext cx="4114800" cy="523220"/>
          </a:xfrm>
        </p:spPr>
        <p:txBody>
          <a:bodyPr/>
          <a:lstStyle/>
          <a:p>
            <a:r>
              <a:rPr lang="en-US" altLang="ja-JP" sz="2800" dirty="0" smtClean="0"/>
              <a:t>Wiki</a:t>
            </a:r>
            <a:r>
              <a:rPr lang="ja-JP" altLang="en-US" sz="2800" dirty="0" smtClean="0"/>
              <a:t>ページに書くコマンド</a:t>
            </a:r>
            <a:endParaRPr kumimoji="1" lang="ja-JP" altLang="en-US" sz="28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ja-JP" dirty="0" err="1" smtClean="0"/>
              <a:t>sampleTerm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サンプリング間隔</a:t>
            </a:r>
            <a:r>
              <a:rPr lang="en-US" altLang="ja-JP" dirty="0" smtClean="0"/>
              <a:t>&gt; </a:t>
            </a:r>
            <a:r>
              <a:rPr lang="ja-JP" altLang="ja-JP" dirty="0" smtClean="0"/>
              <a:t>を省略すると</a:t>
            </a:r>
            <a:r>
              <a:rPr lang="en-US" altLang="ja-JP" dirty="0" smtClean="0"/>
              <a:t>, </a:t>
            </a:r>
            <a:r>
              <a:rPr lang="ja-JP" altLang="ja-JP" dirty="0" smtClean="0"/>
              <a:t>サンプリング間隔は</a:t>
            </a:r>
            <a:r>
              <a:rPr lang="en-US" altLang="ja-JP" dirty="0" smtClean="0"/>
              <a:t> 100msec </a:t>
            </a:r>
          </a:p>
          <a:p>
            <a:pPr lvl="1"/>
            <a:r>
              <a:rPr lang="en-US" altLang="ja-JP" dirty="0" err="1" smtClean="0"/>
              <a:t>analysisTerm</a:t>
            </a:r>
            <a:r>
              <a:rPr lang="en-US" altLang="ja-JP" dirty="0" smtClean="0"/>
              <a:t>=&lt;</a:t>
            </a:r>
            <a:r>
              <a:rPr lang="ja-JP" altLang="ja-JP" dirty="0" smtClean="0"/>
              <a:t>解析期間</a:t>
            </a:r>
            <a:r>
              <a:rPr lang="en-US" altLang="ja-JP" dirty="0" smtClean="0"/>
              <a:t>&gt; </a:t>
            </a:r>
            <a:r>
              <a:rPr lang="ja-JP" altLang="ja-JP" dirty="0" smtClean="0"/>
              <a:t>を省略すると</a:t>
            </a:r>
            <a:r>
              <a:rPr lang="en-US" altLang="ja-JP" dirty="0" smtClean="0"/>
              <a:t>, </a:t>
            </a:r>
            <a:r>
              <a:rPr lang="ja-JP" altLang="ja-JP" dirty="0" smtClean="0"/>
              <a:t>解析期間は</a:t>
            </a:r>
            <a:r>
              <a:rPr lang="en-US" altLang="ja-JP" dirty="0" smtClean="0"/>
              <a:t> 60000 </a:t>
            </a:r>
            <a:r>
              <a:rPr lang="en-US" altLang="ja-JP" dirty="0" err="1" smtClean="0"/>
              <a:t>msec</a:t>
            </a:r>
            <a:r>
              <a:rPr lang="en-US" altLang="ja-JP" dirty="0" smtClean="0"/>
              <a:t> </a:t>
            </a:r>
            <a:endParaRPr lang="ja-JP" altLang="ja-JP" dirty="0" smtClean="0"/>
          </a:p>
          <a:p>
            <a:endParaRPr lang="ja-JP" altLang="en-US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90890"/>
            <a:ext cx="4114800" cy="523220"/>
          </a:xfrm>
        </p:spPr>
        <p:txBody>
          <a:bodyPr/>
          <a:lstStyle/>
          <a:p>
            <a:r>
              <a:rPr lang="en-US" altLang="ja-JP" sz="2800" dirty="0" smtClean="0"/>
              <a:t>Wiki</a:t>
            </a:r>
            <a:r>
              <a:rPr lang="ja-JP" altLang="en-US" sz="2800" dirty="0" smtClean="0"/>
              <a:t>ページに書くコマンド</a:t>
            </a:r>
            <a:endParaRPr kumimoji="1" lang="ja-JP" altLang="en-US" sz="28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dirty="0" err="1" smtClean="0"/>
              <a:t>command:get</a:t>
            </a:r>
            <a:r>
              <a:rPr lang="en-US" altLang="ja-JP" dirty="0" smtClean="0"/>
              <a:t> in-d  last</a:t>
            </a:r>
            <a:endParaRPr lang="ja-JP" altLang="ja-JP" dirty="0" smtClean="0"/>
          </a:p>
          <a:p>
            <a:pPr lvl="1"/>
            <a:r>
              <a:rPr lang="en-US" altLang="ja-JP" dirty="0" err="1" smtClean="0"/>
              <a:t>Arduino</a:t>
            </a:r>
            <a:r>
              <a:rPr lang="ja-JP" altLang="ja-JP" dirty="0" smtClean="0"/>
              <a:t>のすべてのデジタル入力端子からデータを取得</a:t>
            </a:r>
            <a:r>
              <a:rPr lang="en-US" altLang="ja-JP" dirty="0" smtClean="0"/>
              <a:t> </a:t>
            </a:r>
            <a:endParaRPr lang="ja-JP" altLang="ja-JP" dirty="0" smtClean="0"/>
          </a:p>
          <a:p>
            <a:pPr lvl="1"/>
            <a:r>
              <a:rPr lang="en-US" altLang="ja-JP" dirty="0" smtClean="0"/>
              <a:t>device=d, Data=&lt;</a:t>
            </a:r>
            <a:r>
              <a:rPr lang="ja-JP" altLang="ja-JP" dirty="0" smtClean="0"/>
              <a:t>日時</a:t>
            </a:r>
            <a:r>
              <a:rPr lang="en-US" altLang="ja-JP" dirty="0" smtClean="0"/>
              <a:t>&gt;, v=&lt;</a:t>
            </a:r>
            <a:r>
              <a:rPr lang="ja-JP" altLang="ja-JP" dirty="0" smtClean="0"/>
              <a:t>値</a:t>
            </a:r>
            <a:r>
              <a:rPr lang="en-US" altLang="ja-JP" dirty="0" smtClean="0"/>
              <a:t>&gt;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を</a:t>
            </a:r>
            <a:r>
              <a:rPr lang="en-US" altLang="ja-JP" dirty="0" smtClean="0"/>
              <a:t>Wiki </a:t>
            </a:r>
            <a:r>
              <a:rPr lang="ja-JP" altLang="ja-JP" dirty="0" smtClean="0"/>
              <a:t>ページの最後に追加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&lt;</a:t>
            </a:r>
            <a:r>
              <a:rPr lang="ja-JP" altLang="ja-JP" dirty="0" smtClean="0"/>
              <a:t>値</a:t>
            </a:r>
            <a:r>
              <a:rPr lang="en-US" altLang="ja-JP" dirty="0" smtClean="0"/>
              <a:t>&gt;: 8bit </a:t>
            </a:r>
            <a:r>
              <a:rPr lang="ja-JP" altLang="ja-JP" dirty="0" smtClean="0"/>
              <a:t>のデジタル入力端子の</a:t>
            </a:r>
            <a:r>
              <a:rPr lang="en-US" altLang="ja-JP" dirty="0" smtClean="0"/>
              <a:t>on/off </a:t>
            </a:r>
            <a:r>
              <a:rPr lang="ja-JP" altLang="ja-JP" dirty="0" smtClean="0"/>
              <a:t>の状態を</a:t>
            </a:r>
            <a:r>
              <a:rPr lang="en-US" altLang="ja-JP" dirty="0" smtClean="0"/>
              <a:t>16</a:t>
            </a:r>
            <a:r>
              <a:rPr lang="ja-JP" altLang="ja-JP" dirty="0" smtClean="0"/>
              <a:t>進数で表したもの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90890"/>
            <a:ext cx="4114800" cy="523220"/>
          </a:xfrm>
        </p:spPr>
        <p:txBody>
          <a:bodyPr/>
          <a:lstStyle/>
          <a:p>
            <a:r>
              <a:rPr lang="en-US" altLang="ja-JP" sz="2800" dirty="0" smtClean="0"/>
              <a:t>Wiki</a:t>
            </a:r>
            <a:r>
              <a:rPr lang="ja-JP" altLang="en-US" sz="2800" dirty="0" smtClean="0"/>
              <a:t>ページに書くコマンド</a:t>
            </a:r>
            <a:endParaRPr kumimoji="1" lang="ja-JP" altLang="en-US" sz="2800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dirty="0" err="1" smtClean="0"/>
              <a:t>command:set</a:t>
            </a:r>
            <a:r>
              <a:rPr lang="en-US" altLang="ja-JP" dirty="0" smtClean="0"/>
              <a:t> out-a-&lt;</a:t>
            </a:r>
            <a:r>
              <a:rPr lang="ja-JP" altLang="ja-JP" dirty="0" smtClean="0"/>
              <a:t>端子番号</a:t>
            </a:r>
            <a:r>
              <a:rPr lang="en-US" altLang="ja-JP" dirty="0" smtClean="0"/>
              <a:t>&gt;=&lt;</a:t>
            </a:r>
            <a:r>
              <a:rPr lang="ja-JP" altLang="ja-JP" dirty="0" smtClean="0"/>
              <a:t>値</a:t>
            </a:r>
            <a:r>
              <a:rPr lang="en-US" altLang="ja-JP" dirty="0" smtClean="0"/>
              <a:t>&gt;</a:t>
            </a:r>
            <a:endParaRPr lang="ja-JP" altLang="ja-JP" dirty="0" smtClean="0"/>
          </a:p>
          <a:p>
            <a:pPr lvl="1"/>
            <a:r>
              <a:rPr lang="en-US" altLang="ja-JP" dirty="0" err="1" smtClean="0"/>
              <a:t>Arduino</a:t>
            </a:r>
            <a:r>
              <a:rPr lang="en-US" altLang="ja-JP" dirty="0" smtClean="0"/>
              <a:t> </a:t>
            </a:r>
            <a:r>
              <a:rPr lang="ja-JP" altLang="ja-JP" dirty="0" smtClean="0"/>
              <a:t>の</a:t>
            </a:r>
            <a:r>
              <a:rPr lang="en-US" altLang="ja-JP" dirty="0" smtClean="0"/>
              <a:t>&lt;</a:t>
            </a:r>
            <a:r>
              <a:rPr lang="ja-JP" altLang="ja-JP" dirty="0" smtClean="0"/>
              <a:t>端子番号</a:t>
            </a:r>
            <a:r>
              <a:rPr lang="en-US" altLang="ja-JP" dirty="0" smtClean="0"/>
              <a:t>&gt;</a:t>
            </a:r>
            <a:r>
              <a:rPr lang="ja-JP" altLang="ja-JP" dirty="0" smtClean="0"/>
              <a:t>で示す出力端子にアナログ値</a:t>
            </a:r>
            <a:r>
              <a:rPr lang="en-US" altLang="ja-JP" dirty="0" smtClean="0"/>
              <a:t>(0-255) </a:t>
            </a:r>
            <a:r>
              <a:rPr lang="ja-JP" altLang="ja-JP" dirty="0" smtClean="0"/>
              <a:t>を</a:t>
            </a:r>
            <a:r>
              <a:rPr lang="en-US" altLang="ja-JP" dirty="0" smtClean="0"/>
              <a:t> PWM </a:t>
            </a:r>
            <a:r>
              <a:rPr lang="ja-JP" altLang="ja-JP" dirty="0" smtClean="0"/>
              <a:t>で出力することを表す</a:t>
            </a:r>
            <a:r>
              <a:rPr lang="en-US" altLang="ja-JP" dirty="0" smtClean="0"/>
              <a:t>.</a:t>
            </a:r>
            <a:endParaRPr lang="ja-JP" altLang="ja-JP" dirty="0" smtClean="0"/>
          </a:p>
          <a:p>
            <a:r>
              <a:rPr lang="en-US" altLang="ja-JP" dirty="0" err="1" smtClean="0"/>
              <a:t>command:set</a:t>
            </a:r>
            <a:r>
              <a:rPr lang="en-US" altLang="ja-JP" dirty="0" smtClean="0"/>
              <a:t> out-d-&lt;</a:t>
            </a:r>
            <a:r>
              <a:rPr lang="ja-JP" altLang="ja-JP" dirty="0" smtClean="0"/>
              <a:t>端子番号</a:t>
            </a:r>
            <a:r>
              <a:rPr lang="en-US" altLang="ja-JP" dirty="0" smtClean="0"/>
              <a:t>&gt;=&lt;</a:t>
            </a:r>
            <a:r>
              <a:rPr lang="ja-JP" altLang="ja-JP" dirty="0" smtClean="0"/>
              <a:t>値</a:t>
            </a:r>
            <a:r>
              <a:rPr lang="en-US" altLang="ja-JP" dirty="0" smtClean="0"/>
              <a:t>&gt;</a:t>
            </a:r>
            <a:endParaRPr lang="ja-JP" altLang="ja-JP" dirty="0" smtClean="0"/>
          </a:p>
          <a:p>
            <a:pPr lvl="1"/>
            <a:r>
              <a:rPr lang="en-US" altLang="ja-JP" dirty="0" err="1" smtClean="0"/>
              <a:t>Arduino</a:t>
            </a:r>
            <a:r>
              <a:rPr lang="en-US" altLang="ja-JP" dirty="0" smtClean="0"/>
              <a:t> </a:t>
            </a:r>
            <a:r>
              <a:rPr lang="ja-JP" altLang="ja-JP" dirty="0" smtClean="0"/>
              <a:t>の</a:t>
            </a:r>
            <a:r>
              <a:rPr lang="en-US" altLang="ja-JP" dirty="0" smtClean="0"/>
              <a:t>&lt;</a:t>
            </a:r>
            <a:r>
              <a:rPr lang="ja-JP" altLang="ja-JP" dirty="0" smtClean="0"/>
              <a:t>端子番号</a:t>
            </a:r>
            <a:r>
              <a:rPr lang="en-US" altLang="ja-JP" dirty="0" smtClean="0"/>
              <a:t>&gt;</a:t>
            </a:r>
            <a:r>
              <a:rPr lang="ja-JP" altLang="ja-JP" dirty="0" smtClean="0"/>
              <a:t>で示す出力端子にデジタル値</a:t>
            </a:r>
            <a:r>
              <a:rPr lang="en-US" altLang="ja-JP" dirty="0" smtClean="0"/>
              <a:t>(1/0) </a:t>
            </a:r>
            <a:r>
              <a:rPr lang="ja-JP" altLang="ja-JP" dirty="0" smtClean="0"/>
              <a:t>を 出力することを表す</a:t>
            </a:r>
            <a:r>
              <a:rPr lang="en-US" altLang="ja-JP" dirty="0" smtClean="0"/>
              <a:t>.</a:t>
            </a:r>
            <a:endParaRPr lang="ja-JP" altLang="ja-JP" dirty="0" smtClean="0"/>
          </a:p>
          <a:p>
            <a:endParaRPr lang="ja-JP" altLang="en-US" dirty="0" smtClean="0"/>
          </a:p>
          <a:p>
            <a:endParaRPr lang="ja-JP" altLang="en-US" dirty="0" smtClean="0"/>
          </a:p>
          <a:p>
            <a:endParaRPr lang="ja-JP" altLang="en-US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dirty="0" smtClean="0"/>
              <a:t>利用例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10" name="図 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820471" cy="537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グループ化 4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6" name="円/楕円 5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8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9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44824"/>
            <a:ext cx="8564765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テキスト ボックス 4"/>
          <p:cNvSpPr txBox="1"/>
          <p:nvPr/>
        </p:nvSpPr>
        <p:spPr>
          <a:xfrm>
            <a:off x="1835696" y="5589240"/>
            <a:ext cx="2618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一ヶ月以上動作</a:t>
            </a:r>
            <a:endParaRPr kumimoji="1" lang="ja-JP" altLang="en-US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dirty="0" smtClean="0"/>
              <a:t>関連研究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343400"/>
          </a:xfrm>
        </p:spPr>
        <p:txBody>
          <a:bodyPr/>
          <a:lstStyle/>
          <a:p>
            <a:r>
              <a:rPr kumimoji="1" lang="en-US" altLang="ja-JP" dirty="0" err="1" smtClean="0"/>
              <a:t>Pachube</a:t>
            </a:r>
            <a:r>
              <a:rPr kumimoji="1" lang="en-US" altLang="ja-JP" dirty="0" smtClean="0"/>
              <a:t> … COSM</a:t>
            </a:r>
          </a:p>
          <a:p>
            <a:pPr lvl="1"/>
            <a:r>
              <a:rPr kumimoji="1" lang="en-US" altLang="ja-JP" dirty="0" smtClean="0"/>
              <a:t>Open site for the Internet of Things</a:t>
            </a:r>
          </a:p>
          <a:p>
            <a:pPr lvl="1"/>
            <a:r>
              <a:rPr lang="en-US" altLang="ja-JP" dirty="0" smtClean="0"/>
              <a:t>One of the most popular site for sensor networks</a:t>
            </a:r>
          </a:p>
          <a:p>
            <a:pPr lvl="1"/>
            <a:r>
              <a:rPr lang="en-US" altLang="ja-JP" dirty="0" smtClean="0"/>
              <a:t>API</a:t>
            </a:r>
          </a:p>
          <a:p>
            <a:pPr lvl="1"/>
            <a:r>
              <a:rPr kumimoji="1" lang="en-US" altLang="ja-JP" dirty="0" smtClean="0"/>
              <a:t>COSM</a:t>
            </a:r>
            <a:r>
              <a:rPr kumimoji="1" lang="ja-JP" altLang="en-US" dirty="0" smtClean="0"/>
              <a:t>サイトに縛られる</a:t>
            </a:r>
            <a:endParaRPr kumimoji="1" lang="en-US" altLang="ja-JP" dirty="0" smtClean="0"/>
          </a:p>
          <a:p>
            <a:r>
              <a:rPr lang="en-US" altLang="ja-JP" dirty="0" smtClean="0"/>
              <a:t>Twitter APIs</a:t>
            </a:r>
          </a:p>
          <a:p>
            <a:pPr lvl="1"/>
            <a:r>
              <a:rPr lang="en-US" altLang="ja-JP" dirty="0" smtClean="0"/>
              <a:t>API</a:t>
            </a:r>
          </a:p>
          <a:p>
            <a:pPr lvl="1"/>
            <a:r>
              <a:rPr lang="en-US" altLang="ja-JP" dirty="0" smtClean="0"/>
              <a:t>Twitter</a:t>
            </a:r>
            <a:r>
              <a:rPr lang="ja-JP" altLang="en-US" dirty="0" smtClean="0"/>
              <a:t>に縛られる</a:t>
            </a:r>
            <a:endParaRPr lang="en-US" altLang="ja-JP" dirty="0" smtClean="0"/>
          </a:p>
        </p:txBody>
      </p:sp>
      <p:grpSp>
        <p:nvGrpSpPr>
          <p:cNvPr id="4" name="グループ化 3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5" name="円/楕円 4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7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8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52736"/>
            <a:ext cx="7614679" cy="420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002766"/>
            <a:ext cx="4716016" cy="3617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グループ化 5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7" name="円/楕円 6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8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9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10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TinySCADA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 </a:t>
            </a:r>
            <a:r>
              <a:rPr lang="en-US" altLang="ja-JP" dirty="0" err="1" smtClean="0"/>
              <a:t>Arduino</a:t>
            </a:r>
            <a:r>
              <a:rPr lang="en-US" altLang="ja-JP" dirty="0" smtClean="0"/>
              <a:t> </a:t>
            </a:r>
            <a:r>
              <a:rPr lang="ja-JP" altLang="en-US" dirty="0" smtClean="0"/>
              <a:t>と</a:t>
            </a:r>
            <a:r>
              <a:rPr lang="en-US" altLang="ja-JP" dirty="0" smtClean="0"/>
              <a:t> </a:t>
            </a:r>
            <a:r>
              <a:rPr lang="en-US" altLang="ja-JP" dirty="0" smtClean="0"/>
              <a:t>Google App Engine (GAE) </a:t>
            </a:r>
            <a:r>
              <a:rPr lang="ja-JP" altLang="en-US" dirty="0" smtClean="0"/>
              <a:t>を使った</a:t>
            </a:r>
            <a:r>
              <a:rPr lang="en-US" altLang="ja-JP" dirty="0" smtClean="0"/>
              <a:t> </a:t>
            </a:r>
            <a:r>
              <a:rPr lang="en-US" altLang="ja-JP" dirty="0" smtClean="0"/>
              <a:t>M2M </a:t>
            </a:r>
            <a:r>
              <a:rPr lang="en-US" altLang="ja-JP" dirty="0" smtClean="0"/>
              <a:t>system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GAE</a:t>
            </a:r>
            <a:r>
              <a:rPr lang="ja-JP" altLang="en-US" dirty="0" smtClean="0"/>
              <a:t>に縛られる</a:t>
            </a:r>
            <a:endParaRPr lang="en-US" altLang="ja-JP" dirty="0" smtClean="0"/>
          </a:p>
          <a:p>
            <a:r>
              <a:rPr lang="en-US" altLang="ja-JP" dirty="0" err="1" smtClean="0"/>
              <a:t>ProtoZOA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ZigBee</a:t>
            </a:r>
            <a:r>
              <a:rPr lang="en-US" altLang="ja-JP" dirty="0" smtClean="0"/>
              <a:t>, Open Sound Control, </a:t>
            </a:r>
            <a:r>
              <a:rPr lang="en-US" altLang="ja-JP" dirty="0" err="1" smtClean="0"/>
              <a:t>Arduino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Web </a:t>
            </a:r>
            <a:r>
              <a:rPr lang="ja-JP" altLang="en-US" dirty="0" smtClean="0"/>
              <a:t>技術については言及無し</a:t>
            </a:r>
            <a:endParaRPr lang="en-US" altLang="ja-JP" dirty="0" smtClean="0"/>
          </a:p>
          <a:p>
            <a:endParaRPr kumimoji="1" lang="ja-JP" altLang="en-US" dirty="0"/>
          </a:p>
        </p:txBody>
      </p:sp>
      <p:grpSp>
        <p:nvGrpSpPr>
          <p:cNvPr id="4" name="グループ化 3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5" name="円/楕円 4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7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8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660112"/>
            <a:ext cx="4114800" cy="584775"/>
          </a:xfrm>
        </p:spPr>
        <p:txBody>
          <a:bodyPr/>
          <a:lstStyle/>
          <a:p>
            <a:r>
              <a:rPr lang="ja-JP" altLang="en-US" smtClean="0"/>
              <a:t>おわりに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95536" y="1752600"/>
            <a:ext cx="8215064" cy="4343400"/>
          </a:xfrm>
        </p:spPr>
        <p:txBody>
          <a:bodyPr/>
          <a:lstStyle/>
          <a:p>
            <a:r>
              <a:rPr kumimoji="1" lang="en-US" altLang="ja-JP" dirty="0" err="1" smtClean="0"/>
              <a:t>Arduino</a:t>
            </a:r>
            <a:r>
              <a:rPr kumimoji="1" lang="en-US" altLang="ja-JP" dirty="0" smtClean="0"/>
              <a:t>, Android, Wiki </a:t>
            </a:r>
            <a:r>
              <a:rPr kumimoji="1" lang="ja-JP" altLang="en-US" dirty="0" smtClean="0"/>
              <a:t>を使ったセンサネットワークシステム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Wiki </a:t>
            </a:r>
            <a:r>
              <a:rPr lang="en-US" altLang="ja-JP" dirty="0" smtClean="0"/>
              <a:t>for P2P, P2M, M2P, M2M(</a:t>
            </a:r>
            <a:r>
              <a:rPr lang="ja-JP" altLang="en-US" dirty="0" smtClean="0"/>
              <a:t>これから</a:t>
            </a:r>
            <a:r>
              <a:rPr lang="en-US" altLang="ja-JP" dirty="0" smtClean="0"/>
              <a:t>)</a:t>
            </a:r>
            <a:endParaRPr lang="en-US" altLang="ja-JP" dirty="0" smtClean="0"/>
          </a:p>
          <a:p>
            <a:r>
              <a:rPr lang="ja-JP" altLang="en-US" dirty="0" smtClean="0"/>
              <a:t>できた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遠隔地における人間の活動状況の把握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遠隔地のアクチュエータの制御</a:t>
            </a:r>
            <a:endParaRPr lang="en-US" altLang="ja-JP" dirty="0" smtClean="0"/>
          </a:p>
          <a:p>
            <a:r>
              <a:rPr lang="ja-JP" altLang="en-US" dirty="0" smtClean="0"/>
              <a:t>今後</a:t>
            </a:r>
            <a:r>
              <a:rPr lang="en-US" altLang="ja-JP" dirty="0" smtClean="0"/>
              <a:t>… </a:t>
            </a:r>
            <a:r>
              <a:rPr lang="ja-JP" altLang="en-US" dirty="0" smtClean="0"/>
              <a:t>複数の</a:t>
            </a:r>
            <a:r>
              <a:rPr lang="en-US" altLang="ja-JP" dirty="0" smtClean="0"/>
              <a:t>Wiki </a:t>
            </a:r>
            <a:r>
              <a:rPr lang="ja-JP" altLang="en-US" dirty="0" smtClean="0"/>
              <a:t>の連携</a:t>
            </a:r>
            <a:r>
              <a:rPr lang="en-US" altLang="ja-JP" smtClean="0"/>
              <a:t>, Direct M2M, …</a:t>
            </a:r>
            <a:endParaRPr lang="en-US" altLang="ja-JP" dirty="0" smtClean="0"/>
          </a:p>
          <a:p>
            <a:endParaRPr kumimoji="1" lang="ja-JP" altLang="en-US" dirty="0"/>
          </a:p>
        </p:txBody>
      </p:sp>
      <p:grpSp>
        <p:nvGrpSpPr>
          <p:cNvPr id="4" name="グループ化 3"/>
          <p:cNvGrpSpPr/>
          <p:nvPr/>
        </p:nvGrpSpPr>
        <p:grpSpPr>
          <a:xfrm>
            <a:off x="0" y="5777880"/>
            <a:ext cx="2627784" cy="1080120"/>
            <a:chOff x="467544" y="1988840"/>
            <a:chExt cx="8064896" cy="3888432"/>
          </a:xfrm>
        </p:grpSpPr>
        <p:sp>
          <p:nvSpPr>
            <p:cNvPr id="5" name="円/楕円 4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7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8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grpSp>
        <p:nvGrpSpPr>
          <p:cNvPr id="19" name="グループ化 18"/>
          <p:cNvGrpSpPr/>
          <p:nvPr/>
        </p:nvGrpSpPr>
        <p:grpSpPr>
          <a:xfrm>
            <a:off x="467544" y="1988840"/>
            <a:ext cx="8064896" cy="3888432"/>
            <a:chOff x="467544" y="1988840"/>
            <a:chExt cx="8064896" cy="3888432"/>
          </a:xfrm>
        </p:grpSpPr>
        <p:sp>
          <p:nvSpPr>
            <p:cNvPr id="7" name="円/楕円 6"/>
            <p:cNvSpPr/>
            <p:nvPr/>
          </p:nvSpPr>
          <p:spPr>
            <a:xfrm>
              <a:off x="467544" y="1988840"/>
              <a:ext cx="8064896" cy="3888432"/>
            </a:xfrm>
            <a:prstGeom prst="ellipse">
              <a:avLst/>
            </a:prstGeom>
            <a:solidFill>
              <a:srgbClr val="2681ED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027" name="Picture 3" descr="C:\workshop\embedded\doc\2012\eskm2012\pukiwiki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92360" y="2996952"/>
              <a:ext cx="1927010" cy="1944216"/>
            </a:xfrm>
            <a:prstGeom prst="rect">
              <a:avLst/>
            </a:prstGeom>
            <a:noFill/>
          </p:spPr>
        </p:pic>
        <p:pic>
          <p:nvPicPr>
            <p:cNvPr id="1031" name="Picture 7" descr="C:\workshop\embedded\doc\2012\eskm2012\adk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5856" y="2492896"/>
              <a:ext cx="2712089" cy="2588396"/>
            </a:xfrm>
            <a:prstGeom prst="rect">
              <a:avLst/>
            </a:prstGeom>
            <a:noFill/>
          </p:spPr>
        </p:pic>
        <p:pic>
          <p:nvPicPr>
            <p:cNvPr id="1032" name="Picture 8" descr="C:\workshop\embedded\doc\2012\eskm2012\arduino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212976"/>
              <a:ext cx="2541459" cy="1800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munications">
  <a:themeElements>
    <a:clrScheme name="Communications 9">
      <a:dk1>
        <a:srgbClr val="F26800"/>
      </a:dk1>
      <a:lt1>
        <a:srgbClr val="FFCC00"/>
      </a:lt1>
      <a:dk2>
        <a:srgbClr val="FFFFFF"/>
      </a:dk2>
      <a:lt2>
        <a:srgbClr val="5C1F00"/>
      </a:lt2>
      <a:accent1>
        <a:srgbClr val="B7CAFF"/>
      </a:accent1>
      <a:accent2>
        <a:srgbClr val="FF8241"/>
      </a:accent2>
      <a:accent3>
        <a:srgbClr val="FFE2AA"/>
      </a:accent3>
      <a:accent4>
        <a:srgbClr val="CF5800"/>
      </a:accent4>
      <a:accent5>
        <a:srgbClr val="D8E1FF"/>
      </a:accent5>
      <a:accent6>
        <a:srgbClr val="E7753A"/>
      </a:accent6>
      <a:hlink>
        <a:srgbClr val="0066FF"/>
      </a:hlink>
      <a:folHlink>
        <a:srgbClr val="000099"/>
      </a:folHlink>
    </a:clrScheme>
    <a:fontScheme name="Communications">
      <a:majorFont>
        <a:latin typeface="ＭＳ Ｐゴシック"/>
        <a:ea typeface="ＭＳ Ｐゴシック"/>
        <a:cs typeface=""/>
      </a:majorFont>
      <a:minorFont>
        <a:latin typeface="ＭＳ Ｐゴシック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mmunications 1">
        <a:dk1>
          <a:srgbClr val="666666"/>
        </a:dk1>
        <a:lt1>
          <a:srgbClr val="6699FF"/>
        </a:lt1>
        <a:dk2>
          <a:srgbClr val="FFFFFF"/>
        </a:dk2>
        <a:lt2>
          <a:srgbClr val="3E3E5C"/>
        </a:lt2>
        <a:accent1>
          <a:srgbClr val="D2D2D2"/>
        </a:accent1>
        <a:accent2>
          <a:srgbClr val="0066CC"/>
        </a:accent2>
        <a:accent3>
          <a:srgbClr val="B8CAFF"/>
        </a:accent3>
        <a:accent4>
          <a:srgbClr val="565656"/>
        </a:accent4>
        <a:accent5>
          <a:srgbClr val="E5E5E5"/>
        </a:accent5>
        <a:accent6>
          <a:srgbClr val="005CB9"/>
        </a:accent6>
        <a:hlink>
          <a:srgbClr val="6A8DFE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2">
        <a:dk1>
          <a:srgbClr val="336699"/>
        </a:dk1>
        <a:lt1>
          <a:srgbClr val="DEF6F1"/>
        </a:lt1>
        <a:dk2>
          <a:srgbClr val="C5D8FF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2A5682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3">
        <a:dk1>
          <a:srgbClr val="FF6600"/>
        </a:dk1>
        <a:lt1>
          <a:srgbClr val="FFFFD9"/>
        </a:lt1>
        <a:dk2>
          <a:srgbClr val="FFFFFF"/>
        </a:dk2>
        <a:lt2>
          <a:srgbClr val="777777"/>
        </a:lt2>
        <a:accent1>
          <a:srgbClr val="FFFFF7"/>
        </a:accent1>
        <a:accent2>
          <a:srgbClr val="0066FF"/>
        </a:accent2>
        <a:accent3>
          <a:srgbClr val="FFFFE9"/>
        </a:accent3>
        <a:accent4>
          <a:srgbClr val="DA5600"/>
        </a:accent4>
        <a:accent5>
          <a:srgbClr val="FFFFFA"/>
        </a:accent5>
        <a:accent6>
          <a:srgbClr val="005CE7"/>
        </a:accent6>
        <a:hlink>
          <a:srgbClr val="003399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4">
        <a:dk1>
          <a:srgbClr val="003399"/>
        </a:dk1>
        <a:lt1>
          <a:srgbClr val="F8FBDB"/>
        </a:lt1>
        <a:dk2>
          <a:srgbClr val="3366FF"/>
        </a:dk2>
        <a:lt2>
          <a:srgbClr val="333333"/>
        </a:lt2>
        <a:accent1>
          <a:srgbClr val="DDDDDD"/>
        </a:accent1>
        <a:accent2>
          <a:srgbClr val="6699FF"/>
        </a:accent2>
        <a:accent3>
          <a:srgbClr val="FBFDEA"/>
        </a:accent3>
        <a:accent4>
          <a:srgbClr val="002A82"/>
        </a:accent4>
        <a:accent5>
          <a:srgbClr val="EBEBEB"/>
        </a:accent5>
        <a:accent6>
          <a:srgbClr val="5C8AE7"/>
        </a:accent6>
        <a:hlink>
          <a:srgbClr val="FF9900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5">
        <a:dk1>
          <a:srgbClr val="185394"/>
        </a:dk1>
        <a:lt1>
          <a:srgbClr val="FFFFD9"/>
        </a:lt1>
        <a:dk2>
          <a:srgbClr val="3366CC"/>
        </a:dk2>
        <a:lt2>
          <a:srgbClr val="777777"/>
        </a:lt2>
        <a:accent1>
          <a:srgbClr val="CCCC99"/>
        </a:accent1>
        <a:accent2>
          <a:srgbClr val="FFFFCC"/>
        </a:accent2>
        <a:accent3>
          <a:srgbClr val="FFFFE9"/>
        </a:accent3>
        <a:accent4>
          <a:srgbClr val="13467E"/>
        </a:accent4>
        <a:accent5>
          <a:srgbClr val="E2E2CA"/>
        </a:accent5>
        <a:accent6>
          <a:srgbClr val="E7E7B9"/>
        </a:accent6>
        <a:hlink>
          <a:srgbClr val="FF66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6">
        <a:dk1>
          <a:srgbClr val="333399"/>
        </a:dk1>
        <a:lt1>
          <a:srgbClr val="F0F0BE"/>
        </a:lt1>
        <a:dk2>
          <a:srgbClr val="FF6600"/>
        </a:dk2>
        <a:lt2>
          <a:srgbClr val="005A58"/>
        </a:lt2>
        <a:accent1>
          <a:srgbClr val="FFDE81"/>
        </a:accent1>
        <a:accent2>
          <a:srgbClr val="3333FF"/>
        </a:accent2>
        <a:accent3>
          <a:srgbClr val="F6F6DB"/>
        </a:accent3>
        <a:accent4>
          <a:srgbClr val="2A2A82"/>
        </a:accent4>
        <a:accent5>
          <a:srgbClr val="FFECC1"/>
        </a:accent5>
        <a:accent6>
          <a:srgbClr val="2D2DE7"/>
        </a:accent6>
        <a:hlink>
          <a:srgbClr val="FF75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7">
        <a:dk1>
          <a:srgbClr val="3976FD"/>
        </a:dk1>
        <a:lt1>
          <a:srgbClr val="3399FF"/>
        </a:lt1>
        <a:dk2>
          <a:srgbClr val="FFFFFF"/>
        </a:dk2>
        <a:lt2>
          <a:srgbClr val="3E3E5C"/>
        </a:lt2>
        <a:accent1>
          <a:srgbClr val="B9CFFF"/>
        </a:accent1>
        <a:accent2>
          <a:srgbClr val="FF9933"/>
        </a:accent2>
        <a:accent3>
          <a:srgbClr val="ADCAFF"/>
        </a:accent3>
        <a:accent4>
          <a:srgbClr val="2F64D8"/>
        </a:accent4>
        <a:accent5>
          <a:srgbClr val="D9E4FF"/>
        </a:accent5>
        <a:accent6>
          <a:srgbClr val="E78A2D"/>
        </a:accent6>
        <a:hlink>
          <a:srgbClr val="0036CE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8">
        <a:dk1>
          <a:srgbClr val="0066CC"/>
        </a:dk1>
        <a:lt1>
          <a:srgbClr val="FBDF53"/>
        </a:lt1>
        <a:dk2>
          <a:srgbClr val="FFFFFF"/>
        </a:dk2>
        <a:lt2>
          <a:srgbClr val="969696"/>
        </a:lt2>
        <a:accent1>
          <a:srgbClr val="FFC269"/>
        </a:accent1>
        <a:accent2>
          <a:srgbClr val="FF9966"/>
        </a:accent2>
        <a:accent3>
          <a:srgbClr val="FDECB3"/>
        </a:accent3>
        <a:accent4>
          <a:srgbClr val="0056AE"/>
        </a:accent4>
        <a:accent5>
          <a:srgbClr val="FFDDB9"/>
        </a:accent5>
        <a:accent6>
          <a:srgbClr val="E78A5C"/>
        </a:accent6>
        <a:hlink>
          <a:srgbClr val="CC33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9">
        <a:dk1>
          <a:srgbClr val="F26800"/>
        </a:dk1>
        <a:lt1>
          <a:srgbClr val="FFCC00"/>
        </a:lt1>
        <a:dk2>
          <a:srgbClr val="FFFFFF"/>
        </a:dk2>
        <a:lt2>
          <a:srgbClr val="5C1F00"/>
        </a:lt2>
        <a:accent1>
          <a:srgbClr val="B7CAFF"/>
        </a:accent1>
        <a:accent2>
          <a:srgbClr val="FF8241"/>
        </a:accent2>
        <a:accent3>
          <a:srgbClr val="FFE2AA"/>
        </a:accent3>
        <a:accent4>
          <a:srgbClr val="CF5800"/>
        </a:accent4>
        <a:accent5>
          <a:srgbClr val="D8E1FF"/>
        </a:accent5>
        <a:accent6>
          <a:srgbClr val="E7753A"/>
        </a:accent6>
        <a:hlink>
          <a:srgbClr val="0066FF"/>
        </a:hlink>
        <a:folHlink>
          <a:srgbClr val="00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10">
        <a:dk1>
          <a:srgbClr val="336699"/>
        </a:dk1>
        <a:lt1>
          <a:srgbClr val="FFFFFF"/>
        </a:lt1>
        <a:dk2>
          <a:srgbClr val="FFFFF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2A5682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Communications design template</Template>
  <TotalTime>756</TotalTime>
  <Words>444</Words>
  <Application>Microsoft Office PowerPoint</Application>
  <PresentationFormat>画面に合わせる (4:3)</PresentationFormat>
  <Paragraphs>144</Paragraphs>
  <Slides>26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26</vt:i4>
      </vt:variant>
    </vt:vector>
  </HeadingPairs>
  <TitlesOfParts>
    <vt:vector size="27" baseType="lpstr">
      <vt:lpstr>Communications</vt:lpstr>
      <vt:lpstr>ArduinoとAndroidとWikiを使ったセンサネットワークシステム </vt:lpstr>
      <vt:lpstr>目次</vt:lpstr>
      <vt:lpstr>はじめに</vt:lpstr>
      <vt:lpstr>はじめに</vt:lpstr>
      <vt:lpstr>スライド 5</vt:lpstr>
      <vt:lpstr>システム概要</vt:lpstr>
      <vt:lpstr>遠隔システムの詳細</vt:lpstr>
      <vt:lpstr>遠隔システムの詳細 PukiwikiJavaConnectorService</vt:lpstr>
      <vt:lpstr>遠隔システムの詳細 PukiwikiJavaConnectorService</vt:lpstr>
      <vt:lpstr>スライド 10</vt:lpstr>
      <vt:lpstr>スライド 11</vt:lpstr>
      <vt:lpstr>スライド 12</vt:lpstr>
      <vt:lpstr>スライド 13</vt:lpstr>
      <vt:lpstr>Wikiページに書くコマンド</vt:lpstr>
      <vt:lpstr>Wikiページに書くコマンド</vt:lpstr>
      <vt:lpstr>Wikiページに書くコマンド</vt:lpstr>
      <vt:lpstr>Wikiページに書くコマンド</vt:lpstr>
      <vt:lpstr>Wikiページに書くコマンド</vt:lpstr>
      <vt:lpstr>Wikiページに書くコマンド</vt:lpstr>
      <vt:lpstr>利用例</vt:lpstr>
      <vt:lpstr>スライド 21</vt:lpstr>
      <vt:lpstr>関連研究</vt:lpstr>
      <vt:lpstr>スライド 23</vt:lpstr>
      <vt:lpstr>スライド 24</vt:lpstr>
      <vt:lpstr>おわりに</vt:lpstr>
      <vt:lpstr>スライド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M2M system using Arduino, Android and Wiki Software </dc:title>
  <dc:creator>yamanoue</dc:creator>
  <cp:lastModifiedBy>yamanoue</cp:lastModifiedBy>
  <cp:revision>71</cp:revision>
  <dcterms:created xsi:type="dcterms:W3CDTF">2012-09-15T00:34:20Z</dcterms:created>
  <dcterms:modified xsi:type="dcterms:W3CDTF">2012-09-23T12:43:36Z</dcterms:modified>
</cp:coreProperties>
</file>